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8" r:id="rId2"/>
  </p:sldIdLst>
  <p:sldSz cx="7556500" cy="10693400"/>
  <p:notesSz cx="6770688" cy="9902825"/>
  <p:embeddedFontLst>
    <p:embeddedFont>
      <p:font typeface="BIZ UDPゴシック" panose="020B0400000000000000" pitchFamily="50" charset="-128"/>
      <p:regular r:id="rId4"/>
      <p:bold r:id="rId5"/>
    </p:embeddedFont>
    <p:embeddedFont>
      <p:font typeface="HG丸ｺﾞｼｯｸM-PRO" panose="020F0600000000000000" pitchFamily="50" charset="-128"/>
      <p:regular r:id="rId6"/>
    </p:embeddedFont>
    <p:embeddedFont>
      <p:font typeface="游ゴシック" panose="020B0400000000000000" pitchFamily="50" charset="-128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08000"/>
    <a:srgbClr val="0000FF"/>
    <a:srgbClr val="D9D9FF"/>
    <a:srgbClr val="BDBDFF"/>
    <a:srgbClr val="F6C8C0"/>
    <a:srgbClr val="9797FF"/>
    <a:srgbClr val="F7CAC9"/>
    <a:srgbClr val="F6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22" autoAdjust="0"/>
  </p:normalViewPr>
  <p:slideViewPr>
    <p:cSldViewPr>
      <p:cViewPr varScale="1">
        <p:scale>
          <a:sx n="60" d="100"/>
          <a:sy n="60" d="100"/>
        </p:scale>
        <p:origin x="14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965" cy="496861"/>
          </a:xfrm>
          <a:prstGeom prst="rect">
            <a:avLst/>
          </a:prstGeom>
        </p:spPr>
        <p:txBody>
          <a:bodyPr vert="horz" lIns="91816" tIns="45908" rIns="91816" bIns="459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5156" y="0"/>
            <a:ext cx="2933965" cy="496861"/>
          </a:xfrm>
          <a:prstGeom prst="rect">
            <a:avLst/>
          </a:prstGeom>
        </p:spPr>
        <p:txBody>
          <a:bodyPr vert="horz" lIns="91816" tIns="45908" rIns="91816" bIns="45908" rtlCol="0"/>
          <a:lstStyle>
            <a:lvl1pPr algn="r">
              <a:defRPr sz="1200"/>
            </a:lvl1pPr>
          </a:lstStyle>
          <a:p>
            <a:fld id="{B6C5CB14-8961-4FE3-8B50-1F6E67E4C46C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8250"/>
            <a:ext cx="2360612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6" tIns="45908" rIns="91816" bIns="459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070" y="4765736"/>
            <a:ext cx="5416550" cy="3899238"/>
          </a:xfrm>
          <a:prstGeom prst="rect">
            <a:avLst/>
          </a:prstGeom>
        </p:spPr>
        <p:txBody>
          <a:bodyPr vert="horz" lIns="91816" tIns="45908" rIns="91816" bIns="459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05967"/>
            <a:ext cx="2933965" cy="496860"/>
          </a:xfrm>
          <a:prstGeom prst="rect">
            <a:avLst/>
          </a:prstGeom>
        </p:spPr>
        <p:txBody>
          <a:bodyPr vert="horz" lIns="91816" tIns="45908" rIns="91816" bIns="459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5156" y="9405967"/>
            <a:ext cx="2933965" cy="496860"/>
          </a:xfrm>
          <a:prstGeom prst="rect">
            <a:avLst/>
          </a:prstGeom>
        </p:spPr>
        <p:txBody>
          <a:bodyPr vert="horz" lIns="91816" tIns="45908" rIns="91816" bIns="45908" rtlCol="0" anchor="b"/>
          <a:lstStyle>
            <a:lvl1pPr algn="r">
              <a:defRPr sz="1200"/>
            </a:lvl1pPr>
          </a:lstStyle>
          <a:p>
            <a:fld id="{B64AA451-F12D-4896-BAFF-41BF2B830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4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AA451-F12D-4896-BAFF-41BF2B830A1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92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4404" b="8736"/>
          <a:stretch/>
        </p:blipFill>
        <p:spPr>
          <a:xfrm>
            <a:off x="996497" y="7087498"/>
            <a:ext cx="5113020" cy="2971801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10800000">
            <a:off x="0" y="6403"/>
            <a:ext cx="7556500" cy="2459995"/>
          </a:xfrm>
          <a:custGeom>
            <a:avLst/>
            <a:gdLst/>
            <a:ahLst/>
            <a:cxnLst/>
            <a:rect l="l" t="t" r="r" b="b"/>
            <a:pathLst>
              <a:path w="7771803" h="2505629">
                <a:moveTo>
                  <a:pt x="0" y="0"/>
                </a:moveTo>
                <a:lnTo>
                  <a:pt x="7771804" y="0"/>
                </a:lnTo>
                <a:lnTo>
                  <a:pt x="7771804" y="2505629"/>
                </a:lnTo>
                <a:lnTo>
                  <a:pt x="0" y="25056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2" name="TextBox 22"/>
          <p:cNvSpPr txBox="1"/>
          <p:nvPr/>
        </p:nvSpPr>
        <p:spPr>
          <a:xfrm>
            <a:off x="196850" y="892048"/>
            <a:ext cx="7193225" cy="1370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村地域では、水路の清掃や花植え、田んぼの生き物調査など、農業者や地域住民が一緒になり活動を行われています。こうした活動は、美しい景観や豊かな自然（農業・農村の多面的機能と呼ばれています。）を守る大切な力になっています。農村を未来へつなぐために、あなたも農村地域の活動に参加してみませんか。（この度、募集サイト「</a:t>
            </a:r>
            <a:r>
              <a:rPr lang="ja-JP" altLang="en-US" sz="1350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水土里まっち</a:t>
            </a:r>
            <a:r>
              <a:rPr lang="ja-JP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」を設立しました。詳しくは別紙をご参照ください。）</a:t>
            </a:r>
            <a:endParaRPr lang="en-US" sz="1350" spc="913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Lexend Deca"/>
              <a:sym typeface="Lexend Deca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836F6ADA-5F96-9040-D54C-89470822D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27" y="10079523"/>
            <a:ext cx="1417612" cy="474001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-25227" y="9690100"/>
            <a:ext cx="7606953" cy="1010622"/>
          </a:xfrm>
          <a:custGeom>
            <a:avLst/>
            <a:gdLst/>
            <a:ahLst/>
            <a:cxnLst/>
            <a:rect l="l" t="t" r="r" b="b"/>
            <a:pathLst>
              <a:path w="7793031" h="2111203">
                <a:moveTo>
                  <a:pt x="0" y="0"/>
                </a:moveTo>
                <a:lnTo>
                  <a:pt x="7793030" y="0"/>
                </a:lnTo>
                <a:lnTo>
                  <a:pt x="7793030" y="2111203"/>
                </a:lnTo>
                <a:lnTo>
                  <a:pt x="0" y="21112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4" name="TextBox 34"/>
          <p:cNvSpPr txBox="1"/>
          <p:nvPr/>
        </p:nvSpPr>
        <p:spPr>
          <a:xfrm>
            <a:off x="416485" y="10127177"/>
            <a:ext cx="3375821" cy="221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ja-JP" altLang="en-US" sz="1600" b="1" spc="6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筑紫Aオールド明朝（N仕様） Bold"/>
                <a:sym typeface="筑紫Aオールド明朝（N仕様） Bold"/>
              </a:rPr>
              <a:t>熊本県多面的機能支払推進協議会</a:t>
            </a:r>
            <a:endParaRPr lang="en-US" altLang="ja-JP" sz="1600" b="1" spc="69" dirty="0">
              <a:latin typeface="BIZ UDPゴシック" panose="020B0400000000000000" pitchFamily="50" charset="-128"/>
              <a:ea typeface="BIZ UDPゴシック" panose="020B0400000000000000" pitchFamily="50" charset="-128"/>
              <a:cs typeface="筑紫Aオールド明朝（N仕様） Bold"/>
              <a:sym typeface="筑紫Aオールド明朝（N仕様） Bold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111CCD6-E6B0-A6EE-95CC-890F25D0E098}"/>
              </a:ext>
            </a:extLst>
          </p:cNvPr>
          <p:cNvSpPr txBox="1"/>
          <p:nvPr/>
        </p:nvSpPr>
        <p:spPr>
          <a:xfrm>
            <a:off x="1612154" y="10334994"/>
            <a:ext cx="4191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00" b="1" spc="4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セザンヌ Semi-Bold"/>
                <a:sym typeface="セザンヌ Semi-Bold"/>
              </a:rPr>
              <a:t>お問い合わせ先　</a:t>
            </a:r>
            <a:r>
              <a:rPr lang="en-US" altLang="ja-JP" sz="1400" b="1" spc="4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セザンヌ Semi-Bold"/>
                <a:sym typeface="セザンヌ Semi-Bold"/>
              </a:rPr>
              <a:t>[</a:t>
            </a:r>
            <a:r>
              <a:rPr lang="ja-JP" altLang="en-US" sz="1400" b="1" spc="4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セザンヌ Semi-Bold"/>
                <a:sym typeface="セザンヌ Semi-Bold"/>
              </a:rPr>
              <a:t>電話☎</a:t>
            </a:r>
            <a:r>
              <a:rPr lang="en-US" altLang="ja-JP" sz="1400" b="1" spc="4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セザンヌ Semi-Bold"/>
                <a:sym typeface="セザンヌ Semi-Bold"/>
              </a:rPr>
              <a:t>] 096-348-8802 　 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TextBox 23">
            <a:extLst>
              <a:ext uri="{FF2B5EF4-FFF2-40B4-BE49-F238E27FC236}">
                <a16:creationId xmlns:a16="http://schemas.microsoft.com/office/drawing/2014/main" id="{6CB81A2B-5163-87FA-ADC5-B31AA5DCD3BA}"/>
              </a:ext>
            </a:extLst>
          </p:cNvPr>
          <p:cNvSpPr txBox="1"/>
          <p:nvPr/>
        </p:nvSpPr>
        <p:spPr>
          <a:xfrm>
            <a:off x="196850" y="5852421"/>
            <a:ext cx="671231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農業・農村の「多面的機能」って何？</a:t>
            </a:r>
            <a:endParaRPr lang="zh-TW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7112" y="293055"/>
            <a:ext cx="7241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農村地域の活動に参加してみませんか。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92450" y="3770852"/>
            <a:ext cx="1696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遊休農地の解消に取組んでいます。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028897" y="5355310"/>
            <a:ext cx="1696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解消後にはひまわりを植えています。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105520" y="3790760"/>
            <a:ext cx="16968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地元小学生に田んぼの生き物調査を行っています。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83136" y="3804214"/>
            <a:ext cx="1799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水路の清掃等を行っています。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54050" y="5361254"/>
            <a:ext cx="1831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花植えを行い、地域のコミュニティが形成。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5F3BFAEB-1CF9-A356-2CAA-D712923321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t="23487" r="18841" b="16451"/>
          <a:stretch>
            <a:fillRect/>
          </a:stretch>
        </p:blipFill>
        <p:spPr>
          <a:xfrm>
            <a:off x="5397066" y="4562663"/>
            <a:ext cx="1204624" cy="818346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836F6ADA-5F96-9040-D54C-89470822DC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08" y="5259030"/>
            <a:ext cx="1035202" cy="3461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135" y="2604801"/>
            <a:ext cx="1676400" cy="12192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911" y="4198038"/>
            <a:ext cx="1612847" cy="117298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8897" y="2584769"/>
            <a:ext cx="1592580" cy="116586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3381" y="4300873"/>
            <a:ext cx="1424647" cy="107700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4318" y="2549946"/>
            <a:ext cx="1539240" cy="124968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16485" y="2339441"/>
            <a:ext cx="1075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〔 </a:t>
            </a:r>
            <a:r>
              <a:rPr kumimoji="1" lang="ja-JP" altLang="en-US" sz="1050" dirty="0"/>
              <a:t>活動の例 </a:t>
            </a:r>
            <a:r>
              <a:rPr kumimoji="1" lang="en-US" altLang="ja-JP" sz="1050" dirty="0"/>
              <a:t>〕</a:t>
            </a:r>
            <a:endParaRPr kumimoji="1" lang="ja-JP" altLang="en-US" sz="1050" dirty="0"/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E769AFC1-5E85-4A1D-E208-EA1062A03FED}"/>
              </a:ext>
            </a:extLst>
          </p:cNvPr>
          <p:cNvSpPr txBox="1"/>
          <p:nvPr/>
        </p:nvSpPr>
        <p:spPr>
          <a:xfrm>
            <a:off x="181636" y="6164545"/>
            <a:ext cx="7193225" cy="806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業や農村は、私たちの食を支えるだけでなく、国土を守り、水や自然を育み、美しい景色や文化を次世代につないでいます。こうした農業・農村の「多面的機能」によって県民みんなが安心や豊かさの恵みを受けています。</a:t>
            </a:r>
            <a:endParaRPr lang="en-US" sz="1350" spc="913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Lexend Deca"/>
              <a:sym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826129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250</Words>
  <Application>Microsoft Office PowerPoint</Application>
  <PresentationFormat>ユーザー設定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游ゴシック</vt:lpstr>
      <vt:lpstr>Calibri</vt:lpstr>
      <vt:lpstr>HG丸ｺﾞｼｯｸM-PRO</vt:lpstr>
      <vt:lpstr>BIZ UDPゴシック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農地・水・環境</dc:creator>
  <cp:lastModifiedBy>農地・水・環境</cp:lastModifiedBy>
  <cp:revision>22</cp:revision>
  <cp:lastPrinted>2025-10-09T09:57:54Z</cp:lastPrinted>
  <dcterms:created xsi:type="dcterms:W3CDTF">2006-08-16T00:00:00Z</dcterms:created>
  <dcterms:modified xsi:type="dcterms:W3CDTF">2025-10-09T10:01:55Z</dcterms:modified>
  <dc:identifier>DAGyirs96q8</dc:identifier>
</cp:coreProperties>
</file>