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410" r:id="rId3"/>
    <p:sldId id="411" r:id="rId4"/>
    <p:sldId id="295" r:id="rId5"/>
    <p:sldId id="392" r:id="rId6"/>
    <p:sldId id="362" r:id="rId7"/>
    <p:sldId id="395" r:id="rId8"/>
    <p:sldId id="426" r:id="rId9"/>
    <p:sldId id="259" r:id="rId10"/>
    <p:sldId id="260" r:id="rId11"/>
    <p:sldId id="261" r:id="rId12"/>
    <p:sldId id="276" r:id="rId13"/>
    <p:sldId id="262" r:id="rId14"/>
    <p:sldId id="263" r:id="rId15"/>
    <p:sldId id="277" r:id="rId16"/>
    <p:sldId id="372" r:id="rId17"/>
    <p:sldId id="421" r:id="rId18"/>
    <p:sldId id="366" r:id="rId19"/>
    <p:sldId id="436" r:id="rId20"/>
    <p:sldId id="437" r:id="rId21"/>
    <p:sldId id="438" r:id="rId22"/>
    <p:sldId id="439" r:id="rId23"/>
    <p:sldId id="440" r:id="rId24"/>
    <p:sldId id="441" r:id="rId25"/>
    <p:sldId id="442" r:id="rId26"/>
    <p:sldId id="443" r:id="rId27"/>
    <p:sldId id="444" r:id="rId28"/>
    <p:sldId id="446" r:id="rId29"/>
    <p:sldId id="447" r:id="rId30"/>
    <p:sldId id="451" r:id="rId31"/>
    <p:sldId id="448" r:id="rId32"/>
    <p:sldId id="449" r:id="rId33"/>
    <p:sldId id="452" r:id="rId34"/>
    <p:sldId id="450" r:id="rId35"/>
    <p:sldId id="456" r:id="rId36"/>
    <p:sldId id="454" r:id="rId37"/>
    <p:sldId id="323" r:id="rId38"/>
    <p:sldId id="324" r:id="rId39"/>
    <p:sldId id="325" r:id="rId40"/>
    <p:sldId id="326" r:id="rId41"/>
    <p:sldId id="327" r:id="rId42"/>
    <p:sldId id="381" r:id="rId43"/>
    <p:sldId id="365" r:id="rId44"/>
    <p:sldId id="374" r:id="rId45"/>
    <p:sldId id="422" r:id="rId46"/>
    <p:sldId id="296" r:id="rId47"/>
    <p:sldId id="298" r:id="rId48"/>
    <p:sldId id="299" r:id="rId49"/>
    <p:sldId id="403" r:id="rId50"/>
    <p:sldId id="300" r:id="rId51"/>
    <p:sldId id="415" r:id="rId52"/>
    <p:sldId id="424" r:id="rId53"/>
    <p:sldId id="367" r:id="rId54"/>
    <p:sldId id="378" r:id="rId55"/>
    <p:sldId id="306" r:id="rId56"/>
    <p:sldId id="309" r:id="rId57"/>
    <p:sldId id="311" r:id="rId58"/>
    <p:sldId id="312" r:id="rId59"/>
    <p:sldId id="313" r:id="rId60"/>
    <p:sldId id="317" r:id="rId61"/>
    <p:sldId id="318" r:id="rId62"/>
    <p:sldId id="398" r:id="rId63"/>
    <p:sldId id="407" r:id="rId64"/>
    <p:sldId id="408" r:id="rId65"/>
    <p:sldId id="409" r:id="rId66"/>
    <p:sldId id="399" r:id="rId67"/>
    <p:sldId id="400" r:id="rId68"/>
    <p:sldId id="401" r:id="rId69"/>
    <p:sldId id="453" r:id="rId70"/>
    <p:sldId id="328" r:id="rId71"/>
    <p:sldId id="390" r:id="rId72"/>
    <p:sldId id="388" r:id="rId73"/>
    <p:sldId id="459" r:id="rId74"/>
    <p:sldId id="460" r:id="rId75"/>
    <p:sldId id="356" r:id="rId76"/>
    <p:sldId id="357" r:id="rId77"/>
    <p:sldId id="360" r:id="rId78"/>
    <p:sldId id="331" r:id="rId79"/>
    <p:sldId id="461" r:id="rId80"/>
    <p:sldId id="396" r:id="rId81"/>
    <p:sldId id="420" r:id="rId82"/>
    <p:sldId id="397" r:id="rId83"/>
    <p:sldId id="418" r:id="rId84"/>
    <p:sldId id="457" r:id="rId85"/>
  </p:sldIdLst>
  <p:sldSz cx="9144000" cy="6858000" type="screen4x3"/>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F41DD4DF-A77F-4697-9748-2D0211EE9D01}">
          <p14:sldIdLst>
            <p14:sldId id="256"/>
            <p14:sldId id="410"/>
            <p14:sldId id="411"/>
            <p14:sldId id="295"/>
            <p14:sldId id="392"/>
            <p14:sldId id="362"/>
            <p14:sldId id="395"/>
            <p14:sldId id="426"/>
            <p14:sldId id="259"/>
            <p14:sldId id="260"/>
            <p14:sldId id="261"/>
            <p14:sldId id="276"/>
            <p14:sldId id="262"/>
            <p14:sldId id="263"/>
            <p14:sldId id="277"/>
            <p14:sldId id="372"/>
            <p14:sldId id="421"/>
            <p14:sldId id="366"/>
            <p14:sldId id="436"/>
            <p14:sldId id="437"/>
            <p14:sldId id="438"/>
            <p14:sldId id="439"/>
            <p14:sldId id="440"/>
            <p14:sldId id="441"/>
            <p14:sldId id="442"/>
            <p14:sldId id="443"/>
            <p14:sldId id="444"/>
            <p14:sldId id="446"/>
            <p14:sldId id="447"/>
            <p14:sldId id="451"/>
            <p14:sldId id="448"/>
            <p14:sldId id="449"/>
            <p14:sldId id="452"/>
            <p14:sldId id="450"/>
            <p14:sldId id="456"/>
            <p14:sldId id="454"/>
            <p14:sldId id="323"/>
            <p14:sldId id="324"/>
            <p14:sldId id="325"/>
            <p14:sldId id="326"/>
            <p14:sldId id="327"/>
            <p14:sldId id="381"/>
            <p14:sldId id="365"/>
            <p14:sldId id="374"/>
            <p14:sldId id="422"/>
            <p14:sldId id="296"/>
            <p14:sldId id="298"/>
            <p14:sldId id="299"/>
            <p14:sldId id="403"/>
            <p14:sldId id="300"/>
          </p14:sldIdLst>
        </p14:section>
        <p14:section name="タイトルなしのセクション" id="{67E375D9-D5C8-4B22-B80C-C929178849EA}">
          <p14:sldIdLst>
            <p14:sldId id="415"/>
            <p14:sldId id="424"/>
            <p14:sldId id="367"/>
            <p14:sldId id="378"/>
            <p14:sldId id="306"/>
            <p14:sldId id="309"/>
            <p14:sldId id="311"/>
            <p14:sldId id="312"/>
            <p14:sldId id="313"/>
            <p14:sldId id="317"/>
            <p14:sldId id="318"/>
            <p14:sldId id="398"/>
            <p14:sldId id="407"/>
            <p14:sldId id="408"/>
            <p14:sldId id="409"/>
            <p14:sldId id="399"/>
            <p14:sldId id="400"/>
            <p14:sldId id="401"/>
            <p14:sldId id="453"/>
            <p14:sldId id="328"/>
            <p14:sldId id="390"/>
            <p14:sldId id="388"/>
            <p14:sldId id="459"/>
            <p14:sldId id="460"/>
            <p14:sldId id="356"/>
            <p14:sldId id="357"/>
            <p14:sldId id="360"/>
            <p14:sldId id="331"/>
            <p14:sldId id="461"/>
            <p14:sldId id="396"/>
            <p14:sldId id="420"/>
            <p14:sldId id="397"/>
            <p14:sldId id="418"/>
            <p14:sldId id="45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FF"/>
    <a:srgbClr val="00FF00"/>
    <a:srgbClr val="FFFF99"/>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84" autoAdjust="0"/>
    <p:restoredTop sz="94575" autoAdjust="0"/>
  </p:normalViewPr>
  <p:slideViewPr>
    <p:cSldViewPr>
      <p:cViewPr varScale="1">
        <p:scale>
          <a:sx n="74" d="100"/>
          <a:sy n="74" d="100"/>
        </p:scale>
        <p:origin x="1200"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3079201" cy="512304"/>
          </a:xfrm>
          <a:prstGeom prst="rect">
            <a:avLst/>
          </a:prstGeom>
        </p:spPr>
        <p:txBody>
          <a:bodyPr vert="horz" lIns="94787" tIns="47394" rIns="94787" bIns="47394"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3204" y="1"/>
            <a:ext cx="3079201" cy="512304"/>
          </a:xfrm>
          <a:prstGeom prst="rect">
            <a:avLst/>
          </a:prstGeom>
        </p:spPr>
        <p:txBody>
          <a:bodyPr vert="horz" lIns="94787" tIns="47394" rIns="94787" bIns="47394" rtlCol="0"/>
          <a:lstStyle>
            <a:lvl1pPr algn="r">
              <a:defRPr sz="1200"/>
            </a:lvl1pPr>
          </a:lstStyle>
          <a:p>
            <a:fld id="{13494E14-D555-4F66-97CF-672F537EA99F}" type="datetimeFigureOut">
              <a:rPr kumimoji="1" lang="ja-JP" altLang="en-US" smtClean="0"/>
              <a:t>2019/12/19</a:t>
            </a:fld>
            <a:endParaRPr kumimoji="1" lang="ja-JP" altLang="en-US"/>
          </a:p>
        </p:txBody>
      </p:sp>
      <p:sp>
        <p:nvSpPr>
          <p:cNvPr id="4" name="スライド イメージ プレースホルダー 3"/>
          <p:cNvSpPr>
            <a:spLocks noGrp="1" noRot="1" noChangeAspect="1"/>
          </p:cNvSpPr>
          <p:nvPr>
            <p:ph type="sldImg" idx="2"/>
          </p:nvPr>
        </p:nvSpPr>
        <p:spPr>
          <a:xfrm>
            <a:off x="1249363" y="1279525"/>
            <a:ext cx="4605337" cy="3452813"/>
          </a:xfrm>
          <a:prstGeom prst="rect">
            <a:avLst/>
          </a:prstGeom>
          <a:noFill/>
          <a:ln w="12700">
            <a:solidFill>
              <a:prstClr val="black"/>
            </a:solidFill>
          </a:ln>
        </p:spPr>
        <p:txBody>
          <a:bodyPr vert="horz" lIns="94787" tIns="47394" rIns="94787" bIns="47394" rtlCol="0" anchor="ctr"/>
          <a:lstStyle/>
          <a:p>
            <a:endParaRPr lang="ja-JP" altLang="en-US"/>
          </a:p>
        </p:txBody>
      </p:sp>
      <p:sp>
        <p:nvSpPr>
          <p:cNvPr id="5" name="ノート プレースホルダー 4"/>
          <p:cNvSpPr>
            <a:spLocks noGrp="1"/>
          </p:cNvSpPr>
          <p:nvPr>
            <p:ph type="body" sz="quarter" idx="3"/>
          </p:nvPr>
        </p:nvSpPr>
        <p:spPr>
          <a:xfrm>
            <a:off x="710076" y="4924990"/>
            <a:ext cx="5683914" cy="4029684"/>
          </a:xfrm>
          <a:prstGeom prst="rect">
            <a:avLst/>
          </a:prstGeom>
        </p:spPr>
        <p:txBody>
          <a:bodyPr vert="horz" lIns="94787" tIns="47394" rIns="94787" bIns="47394"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722309"/>
            <a:ext cx="3079201" cy="512304"/>
          </a:xfrm>
          <a:prstGeom prst="rect">
            <a:avLst/>
          </a:prstGeom>
        </p:spPr>
        <p:txBody>
          <a:bodyPr vert="horz" lIns="94787" tIns="47394" rIns="94787" bIns="4739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3204" y="9722309"/>
            <a:ext cx="3079201" cy="512304"/>
          </a:xfrm>
          <a:prstGeom prst="rect">
            <a:avLst/>
          </a:prstGeom>
        </p:spPr>
        <p:txBody>
          <a:bodyPr vert="horz" lIns="94787" tIns="47394" rIns="94787" bIns="47394" rtlCol="0" anchor="b"/>
          <a:lstStyle>
            <a:lvl1pPr algn="r">
              <a:defRPr sz="1200"/>
            </a:lvl1pPr>
          </a:lstStyle>
          <a:p>
            <a:fld id="{9E29D3B6-9764-4931-814E-6817BE5BF0B9}" type="slidenum">
              <a:rPr kumimoji="1" lang="ja-JP" altLang="en-US" smtClean="0"/>
              <a:t>‹#›</a:t>
            </a:fld>
            <a:endParaRPr kumimoji="1" lang="ja-JP" altLang="en-US"/>
          </a:p>
        </p:txBody>
      </p:sp>
    </p:spTree>
    <p:extLst>
      <p:ext uri="{BB962C8B-B14F-4D97-AF65-F5344CB8AC3E}">
        <p14:creationId xmlns:p14="http://schemas.microsoft.com/office/powerpoint/2010/main" val="6638342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E29D3B6-9764-4931-814E-6817BE5BF0B9}" type="slidenum">
              <a:rPr kumimoji="1" lang="ja-JP" altLang="en-US" smtClean="0"/>
              <a:t>44</a:t>
            </a:fld>
            <a:endParaRPr kumimoji="1" lang="ja-JP" altLang="en-US"/>
          </a:p>
        </p:txBody>
      </p:sp>
    </p:spTree>
    <p:extLst>
      <p:ext uri="{BB962C8B-B14F-4D97-AF65-F5344CB8AC3E}">
        <p14:creationId xmlns:p14="http://schemas.microsoft.com/office/powerpoint/2010/main" val="314288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55A429EF-9218-49CF-BBC6-F80EE5F67D15}" type="datetimeFigureOut">
              <a:rPr kumimoji="1" lang="ja-JP" altLang="en-US" smtClean="0"/>
              <a:pPr/>
              <a:t>2019/12/19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6FAA1539-C57E-4CDC-88A6-76B93C0D891A}"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55A429EF-9218-49CF-BBC6-F80EE5F67D15}" type="datetimeFigureOut">
              <a:rPr kumimoji="1" lang="ja-JP" altLang="en-US" smtClean="0"/>
              <a:pPr/>
              <a:t>2019/12/19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6FAA1539-C57E-4CDC-88A6-76B93C0D891A}"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55A429EF-9218-49CF-BBC6-F80EE5F67D15}" type="datetimeFigureOut">
              <a:rPr kumimoji="1" lang="ja-JP" altLang="en-US" smtClean="0"/>
              <a:pPr/>
              <a:t>2019/12/19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6FAA1539-C57E-4CDC-88A6-76B93C0D891A}"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55A429EF-9218-49CF-BBC6-F80EE5F67D15}" type="datetimeFigureOut">
              <a:rPr kumimoji="1" lang="ja-JP" altLang="en-US" smtClean="0"/>
              <a:pPr/>
              <a:t>2019/12/19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6FAA1539-C57E-4CDC-88A6-76B93C0D891A}"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55A429EF-9218-49CF-BBC6-F80EE5F67D15}" type="datetimeFigureOut">
              <a:rPr kumimoji="1" lang="ja-JP" altLang="en-US" smtClean="0"/>
              <a:pPr/>
              <a:t>2019/12/19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6FAA1539-C57E-4CDC-88A6-76B93C0D891A}"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55A429EF-9218-49CF-BBC6-F80EE5F67D15}" type="datetimeFigureOut">
              <a:rPr kumimoji="1" lang="ja-JP" altLang="en-US" smtClean="0"/>
              <a:pPr/>
              <a:t>2019/12/19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6FAA1539-C57E-4CDC-88A6-76B93C0D891A}"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55A429EF-9218-49CF-BBC6-F80EE5F67D15}" type="datetimeFigureOut">
              <a:rPr kumimoji="1" lang="ja-JP" altLang="en-US" smtClean="0"/>
              <a:pPr/>
              <a:t>2019/12/19</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6FAA1539-C57E-4CDC-88A6-76B93C0D891A}"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55A429EF-9218-49CF-BBC6-F80EE5F67D15}" type="datetimeFigureOut">
              <a:rPr kumimoji="1" lang="ja-JP" altLang="en-US" smtClean="0"/>
              <a:pPr/>
              <a:t>2019/12/19</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6FAA1539-C57E-4CDC-88A6-76B93C0D891A}"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55A429EF-9218-49CF-BBC6-F80EE5F67D15}" type="datetimeFigureOut">
              <a:rPr kumimoji="1" lang="ja-JP" altLang="en-US" smtClean="0"/>
              <a:pPr/>
              <a:t>2019/12/19</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6FAA1539-C57E-4CDC-88A6-76B93C0D891A}"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55A429EF-9218-49CF-BBC6-F80EE5F67D15}" type="datetimeFigureOut">
              <a:rPr kumimoji="1" lang="ja-JP" altLang="en-US" smtClean="0"/>
              <a:pPr/>
              <a:t>2019/12/19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6FAA1539-C57E-4CDC-88A6-76B93C0D891A}"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55A429EF-9218-49CF-BBC6-F80EE5F67D15}" type="datetimeFigureOut">
              <a:rPr kumimoji="1" lang="ja-JP" altLang="en-US" smtClean="0"/>
              <a:pPr/>
              <a:t>2019/12/19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6FAA1539-C57E-4CDC-88A6-76B93C0D891A}"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A429EF-9218-49CF-BBC6-F80EE5F67D15}" type="datetimeFigureOut">
              <a:rPr kumimoji="1" lang="ja-JP" altLang="en-US" smtClean="0"/>
              <a:pPr/>
              <a:t>2019/12/19</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AA1539-C57E-4CDC-88A6-76B93C0D891A}"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emf"/><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47.pn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emf"/></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2.xml"/><Relationship Id="rId6" Type="http://schemas.openxmlformats.org/officeDocument/2006/relationships/image" Target="../media/image76.emf"/><Relationship Id="rId5" Type="http://schemas.openxmlformats.org/officeDocument/2006/relationships/image" Target="../media/image75.emf"/><Relationship Id="rId4" Type="http://schemas.openxmlformats.org/officeDocument/2006/relationships/image" Target="../media/image74.emf"/></Relationships>
</file>

<file path=ppt/slides/_rels/slide2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0.emf"/><Relationship Id="rId7" Type="http://schemas.openxmlformats.org/officeDocument/2006/relationships/image" Target="../media/image84.png"/><Relationship Id="rId2" Type="http://schemas.openxmlformats.org/officeDocument/2006/relationships/image" Target="../media/image79.emf"/><Relationship Id="rId1" Type="http://schemas.openxmlformats.org/officeDocument/2006/relationships/slideLayout" Target="../slideLayouts/slideLayout2.xml"/><Relationship Id="rId6" Type="http://schemas.openxmlformats.org/officeDocument/2006/relationships/image" Target="../media/image83.emf"/><Relationship Id="rId5" Type="http://schemas.openxmlformats.org/officeDocument/2006/relationships/image" Target="../media/image82.emf"/><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6.png"/><Relationship Id="rId2" Type="http://schemas.openxmlformats.org/officeDocument/2006/relationships/image" Target="../media/image101.jpeg"/><Relationship Id="rId1" Type="http://schemas.openxmlformats.org/officeDocument/2006/relationships/slideLayout" Target="../slideLayouts/slideLayout1.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36.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image" Target="../media/image107.jpeg"/><Relationship Id="rId1" Type="http://schemas.openxmlformats.org/officeDocument/2006/relationships/slideLayout" Target="../slideLayouts/slideLayout1.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37.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image" Target="../media/image113.jpeg"/><Relationship Id="rId1" Type="http://schemas.openxmlformats.org/officeDocument/2006/relationships/slideLayout" Target="../slideLayouts/slideLayout1.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38.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image" Target="../media/image119.jpeg"/><Relationship Id="rId1" Type="http://schemas.openxmlformats.org/officeDocument/2006/relationships/slideLayout" Target="../slideLayouts/slideLayout1.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39.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30.png"/><Relationship Id="rId2" Type="http://schemas.openxmlformats.org/officeDocument/2006/relationships/image" Target="../media/image125.jpeg"/><Relationship Id="rId1" Type="http://schemas.openxmlformats.org/officeDocument/2006/relationships/slideLayout" Target="../slideLayouts/slideLayout1.xml"/><Relationship Id="rId6" Type="http://schemas.openxmlformats.org/officeDocument/2006/relationships/image" Target="../media/image129.png"/><Relationship Id="rId5" Type="http://schemas.openxmlformats.org/officeDocument/2006/relationships/image" Target="../media/image128.jpeg"/><Relationship Id="rId4" Type="http://schemas.openxmlformats.org/officeDocument/2006/relationships/image" Target="../media/image127.jpe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image" Target="../media/image131.jpeg"/><Relationship Id="rId1" Type="http://schemas.openxmlformats.org/officeDocument/2006/relationships/slideLayout" Target="../slideLayouts/slideLayout1.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41.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142.jpeg"/><Relationship Id="rId2" Type="http://schemas.openxmlformats.org/officeDocument/2006/relationships/image" Target="../media/image137.jpeg"/><Relationship Id="rId1" Type="http://schemas.openxmlformats.org/officeDocument/2006/relationships/slideLayout" Target="../slideLayouts/slideLayout1.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42.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jpeg"/><Relationship Id="rId7" Type="http://schemas.openxmlformats.org/officeDocument/2006/relationships/image" Target="../media/image148.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10" Type="http://schemas.openxmlformats.org/officeDocument/2006/relationships/image" Target="../media/image151.png"/><Relationship Id="rId4" Type="http://schemas.openxmlformats.org/officeDocument/2006/relationships/image" Target="../media/image145.png"/><Relationship Id="rId9" Type="http://schemas.openxmlformats.org/officeDocument/2006/relationships/image" Target="../media/image150.png"/></Relationships>
</file>

<file path=ppt/slides/_rels/slide4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1.xml"/><Relationship Id="rId4" Type="http://schemas.openxmlformats.org/officeDocument/2006/relationships/image" Target="../media/image154.jpeg"/></Relationships>
</file>

<file path=ppt/slides/_rels/slide4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xml"/><Relationship Id="rId4" Type="http://schemas.openxmlformats.org/officeDocument/2006/relationships/image" Target="../media/image159.png"/></Relationships>
</file>

<file path=ppt/slides/_rels/slide47.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 Id="rId5" Type="http://schemas.openxmlformats.org/officeDocument/2006/relationships/image" Target="../media/image166.png"/><Relationship Id="rId4" Type="http://schemas.openxmlformats.org/officeDocument/2006/relationships/image" Target="../media/image165.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png"/><Relationship Id="rId1" Type="http://schemas.openxmlformats.org/officeDocument/2006/relationships/slideLayout" Target="../slideLayouts/slideLayout2.xml"/><Relationship Id="rId5" Type="http://schemas.openxmlformats.org/officeDocument/2006/relationships/image" Target="../media/image172.png"/><Relationship Id="rId4" Type="http://schemas.openxmlformats.org/officeDocument/2006/relationships/image" Target="../media/image171.png"/></Relationships>
</file>

<file path=ppt/slides/_rels/slide5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175.png"/></Relationships>
</file>

<file path=ppt/slides/_rels/slide53.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png"/><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55.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1.xml"/><Relationship Id="rId4" Type="http://schemas.openxmlformats.org/officeDocument/2006/relationships/image" Target="../media/image185.jpeg"/></Relationships>
</file>

<file path=ppt/slides/_rels/slide57.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2.xml"/><Relationship Id="rId5" Type="http://schemas.openxmlformats.org/officeDocument/2006/relationships/image" Target="../media/image193.jpeg"/><Relationship Id="rId4" Type="http://schemas.openxmlformats.org/officeDocument/2006/relationships/image" Target="../media/image192.jpeg"/></Relationships>
</file>

<file path=ppt/slides/_rels/slide6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jpeg"/><Relationship Id="rId1" Type="http://schemas.openxmlformats.org/officeDocument/2006/relationships/slideLayout" Target="../slideLayouts/slideLayout1.xml"/><Relationship Id="rId4" Type="http://schemas.openxmlformats.org/officeDocument/2006/relationships/image" Target="../media/image208.jpeg"/></Relationships>
</file>

<file path=ppt/slides/_rels/slide71.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image" Target="../media/image209.png"/><Relationship Id="rId1" Type="http://schemas.openxmlformats.org/officeDocument/2006/relationships/slideLayout" Target="../slideLayouts/slideLayout2.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 Id="rId9" Type="http://schemas.openxmlformats.org/officeDocument/2006/relationships/image" Target="../media/image216.png"/></Relationships>
</file>

<file path=ppt/slides/_rels/slide72.xml.rels><?xml version="1.0" encoding="UTF-8" standalone="yes"?>
<Relationships xmlns="http://schemas.openxmlformats.org/package/2006/relationships"><Relationship Id="rId3" Type="http://schemas.openxmlformats.org/officeDocument/2006/relationships/image" Target="../media/image218.png"/><Relationship Id="rId7" Type="http://schemas.openxmlformats.org/officeDocument/2006/relationships/image" Target="../media/image222.png"/><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7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 Id="rId4" Type="http://schemas.openxmlformats.org/officeDocument/2006/relationships/image" Target="../media/image225.png"/></Relationships>
</file>

<file path=ppt/slides/_rels/slide74.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1.xml"/><Relationship Id="rId5" Type="http://schemas.openxmlformats.org/officeDocument/2006/relationships/image" Target="../media/image232.png"/><Relationship Id="rId4" Type="http://schemas.openxmlformats.org/officeDocument/2006/relationships/image" Target="../media/image231.png"/></Relationships>
</file>

<file path=ppt/slides/_rels/slide77.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99" y="-27384"/>
            <a:ext cx="9191038" cy="6885384"/>
          </a:xfrm>
          <a:prstGeom prst="rect">
            <a:avLst/>
          </a:prstGeom>
        </p:spPr>
      </p:pic>
      <p:sp>
        <p:nvSpPr>
          <p:cNvPr id="2" name="タイトル 1"/>
          <p:cNvSpPr>
            <a:spLocks noGrp="1"/>
          </p:cNvSpPr>
          <p:nvPr>
            <p:ph type="ctrTitle"/>
          </p:nvPr>
        </p:nvSpPr>
        <p:spPr>
          <a:xfrm>
            <a:off x="395536" y="836712"/>
            <a:ext cx="8496944" cy="1470025"/>
          </a:xfrm>
        </p:spPr>
        <p:txBody>
          <a:bodyPr>
            <a:noAutofit/>
          </a:bodyPr>
          <a:lstStyle/>
          <a:p>
            <a:r>
              <a:rPr lang="ja-JP" altLang="en-US" sz="4200" b="1" dirty="0" smtClean="0">
                <a:solidFill>
                  <a:srgbClr val="0000FF"/>
                </a:solidFill>
              </a:rPr>
              <a:t>水 路 目 地 補 修 技 術等 講 習 会</a:t>
            </a:r>
            <a:r>
              <a:rPr lang="ja-JP" altLang="en-US" sz="4200" b="1" dirty="0">
                <a:solidFill>
                  <a:srgbClr val="0000FF"/>
                </a:solidFill>
              </a:rPr>
              <a:t/>
            </a:r>
            <a:br>
              <a:rPr lang="ja-JP" altLang="en-US" sz="4200" b="1" dirty="0">
                <a:solidFill>
                  <a:srgbClr val="0000FF"/>
                </a:solidFill>
              </a:rPr>
            </a:br>
            <a:endParaRPr kumimoji="1" lang="ja-JP" altLang="en-US" sz="4200" dirty="0">
              <a:solidFill>
                <a:srgbClr val="0000FF"/>
              </a:solidFill>
            </a:endParaRPr>
          </a:p>
        </p:txBody>
      </p:sp>
      <p:sp>
        <p:nvSpPr>
          <p:cNvPr id="9" name="サブタイトル 2"/>
          <p:cNvSpPr txBox="1">
            <a:spLocks/>
          </p:cNvSpPr>
          <p:nvPr/>
        </p:nvSpPr>
        <p:spPr>
          <a:xfrm>
            <a:off x="2267744" y="5813410"/>
            <a:ext cx="5112568" cy="141277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pPr algn="l"/>
            <a:r>
              <a:rPr lang="ja-JP" altLang="en-US" sz="2400" b="1" dirty="0" smtClean="0">
                <a:solidFill>
                  <a:srgbClr val="0000FF"/>
                </a:solidFill>
              </a:rPr>
              <a:t>令和元年度 室内講習会用テキスト</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44221"/>
            <a:ext cx="9144000" cy="720080"/>
          </a:xfrm>
          <a:prstGeom prst="rect">
            <a:avLst/>
          </a:prstGeom>
          <a:noFill/>
          <a:ln w="25400">
            <a:noFill/>
          </a:ln>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000" b="1" i="0" u="none" strike="noStrike" kern="1200" cap="none" spc="0" normalizeH="0" baseline="0" noProof="0" dirty="0" smtClean="0">
                <a:ln>
                  <a:noFill/>
                </a:ln>
                <a:solidFill>
                  <a:schemeClr val="tx1"/>
                </a:solidFill>
                <a:effectLst/>
                <a:uLnTx/>
                <a:uFillTx/>
                <a:latin typeface="+mj-lt"/>
                <a:ea typeface="+mj-ea"/>
                <a:cs typeface="+mj-cs"/>
              </a:rPr>
              <a:t>１－４　現地補修手順（清掃）</a:t>
            </a:r>
          </a:p>
        </p:txBody>
      </p:sp>
      <p:sp>
        <p:nvSpPr>
          <p:cNvPr id="5" name="正方形/長方形 4"/>
          <p:cNvSpPr/>
          <p:nvPr/>
        </p:nvSpPr>
        <p:spPr>
          <a:xfrm>
            <a:off x="179512" y="611396"/>
            <a:ext cx="3816424" cy="430887"/>
          </a:xfrm>
          <a:prstGeom prst="rect">
            <a:avLst/>
          </a:prstGeom>
        </p:spPr>
        <p:txBody>
          <a:bodyPr wrap="square">
            <a:spAutoFit/>
          </a:bodyPr>
          <a:lstStyle/>
          <a:p>
            <a:r>
              <a:rPr lang="en-US" altLang="ja-JP" sz="2200" dirty="0" smtClean="0"/>
              <a:t>【</a:t>
            </a:r>
            <a:r>
              <a:rPr lang="ja-JP" altLang="en-US" sz="2200" dirty="0" smtClean="0"/>
              <a:t>補修前清掃</a:t>
            </a:r>
            <a:r>
              <a:rPr lang="en-US" altLang="ja-JP" sz="2200" dirty="0" smtClean="0"/>
              <a:t>】 </a:t>
            </a:r>
            <a:endParaRPr lang="ja-JP" altLang="en-US" sz="2200" dirty="0"/>
          </a:p>
        </p:txBody>
      </p:sp>
      <p:pic>
        <p:nvPicPr>
          <p:cNvPr id="6" name="図 5" descr="img-729141017-000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5400000">
            <a:off x="928889" y="936315"/>
            <a:ext cx="1620000" cy="2254657"/>
          </a:xfrm>
          <a:prstGeom prst="rect">
            <a:avLst/>
          </a:prstGeom>
        </p:spPr>
      </p:pic>
      <p:pic>
        <p:nvPicPr>
          <p:cNvPr id="7" name="図 6" descr="img-729141017-000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400000">
            <a:off x="3670138" y="963669"/>
            <a:ext cx="1620000" cy="2199946"/>
          </a:xfrm>
          <a:prstGeom prst="rect">
            <a:avLst/>
          </a:prstGeom>
        </p:spPr>
      </p:pic>
      <p:pic>
        <p:nvPicPr>
          <p:cNvPr id="8" name="図 7" descr="img-729141017-0001.jpg"/>
          <p:cNvPicPr>
            <a:picLocks/>
          </p:cNvPicPr>
          <p:nvPr/>
        </p:nvPicPr>
        <p:blipFill>
          <a:blip r:embed="rId4" cstate="email">
            <a:extLst>
              <a:ext uri="{28A0092B-C50C-407E-A947-70E740481C1C}">
                <a14:useLocalDpi xmlns:a14="http://schemas.microsoft.com/office/drawing/2010/main"/>
              </a:ext>
            </a:extLst>
          </a:blip>
          <a:srcRect/>
          <a:stretch>
            <a:fillRect/>
          </a:stretch>
        </p:blipFill>
        <p:spPr>
          <a:xfrm rot="5400000">
            <a:off x="6351370" y="936842"/>
            <a:ext cx="1620000" cy="2253600"/>
          </a:xfrm>
          <a:prstGeom prst="rect">
            <a:avLst/>
          </a:prstGeom>
        </p:spPr>
      </p:pic>
      <p:pic>
        <p:nvPicPr>
          <p:cNvPr id="9" name="図 8" descr="img-729141017-0001.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5400000">
            <a:off x="1005749" y="3570981"/>
            <a:ext cx="1620000" cy="2200134"/>
          </a:xfrm>
          <a:prstGeom prst="rect">
            <a:avLst/>
          </a:prstGeom>
        </p:spPr>
      </p:pic>
      <p:pic>
        <p:nvPicPr>
          <p:cNvPr id="10" name="図 9" descr="img-729141047-0001.jpg"/>
          <p:cNvPicPr>
            <a:picLocks/>
          </p:cNvPicPr>
          <p:nvPr/>
        </p:nvPicPr>
        <p:blipFill>
          <a:blip r:embed="rId6" cstate="email">
            <a:extLst>
              <a:ext uri="{28A0092B-C50C-407E-A947-70E740481C1C}">
                <a14:useLocalDpi xmlns:a14="http://schemas.microsoft.com/office/drawing/2010/main"/>
              </a:ext>
            </a:extLst>
          </a:blip>
          <a:srcRect/>
          <a:stretch>
            <a:fillRect/>
          </a:stretch>
        </p:blipFill>
        <p:spPr>
          <a:xfrm rot="5400000">
            <a:off x="3687933" y="3544248"/>
            <a:ext cx="1620000" cy="2253600"/>
          </a:xfrm>
          <a:prstGeom prst="rect">
            <a:avLst/>
          </a:prstGeom>
        </p:spPr>
      </p:pic>
      <p:sp>
        <p:nvSpPr>
          <p:cNvPr id="11" name="角丸四角形吹き出し 10"/>
          <p:cNvSpPr/>
          <p:nvPr/>
        </p:nvSpPr>
        <p:spPr>
          <a:xfrm>
            <a:off x="6871559" y="3831220"/>
            <a:ext cx="2143125" cy="1552575"/>
          </a:xfrm>
          <a:prstGeom prst="wedgeRoundRectCallout">
            <a:avLst>
              <a:gd name="adj1" fmla="val -105589"/>
              <a:gd name="adj2" fmla="val -35224"/>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pic>
        <p:nvPicPr>
          <p:cNvPr id="12" name="図 11" descr="img-729141047-0001.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5400000">
            <a:off x="7364922" y="3624665"/>
            <a:ext cx="1156396" cy="1965685"/>
          </a:xfrm>
          <a:prstGeom prst="rect">
            <a:avLst/>
          </a:prstGeom>
        </p:spPr>
      </p:pic>
      <p:sp>
        <p:nvSpPr>
          <p:cNvPr id="13" name="右矢印 12"/>
          <p:cNvSpPr/>
          <p:nvPr/>
        </p:nvSpPr>
        <p:spPr>
          <a:xfrm>
            <a:off x="2915816" y="1916832"/>
            <a:ext cx="447675" cy="266700"/>
          </a:xfrm>
          <a:prstGeom prst="righ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sp>
        <p:nvSpPr>
          <p:cNvPr id="14" name="右矢印 13"/>
          <p:cNvSpPr/>
          <p:nvPr/>
        </p:nvSpPr>
        <p:spPr>
          <a:xfrm>
            <a:off x="5580111" y="1957627"/>
            <a:ext cx="447675" cy="266700"/>
          </a:xfrm>
          <a:prstGeom prst="righ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sp>
        <p:nvSpPr>
          <p:cNvPr id="15" name="左カーブ矢印 14"/>
          <p:cNvSpPr/>
          <p:nvPr/>
        </p:nvSpPr>
        <p:spPr>
          <a:xfrm>
            <a:off x="8316416" y="2060848"/>
            <a:ext cx="576064" cy="1152128"/>
          </a:xfrm>
          <a:prstGeom prst="curvedLef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solidFill>
                <a:schemeClr val="tx1"/>
              </a:solidFill>
            </a:endParaRPr>
          </a:p>
        </p:txBody>
      </p:sp>
      <p:sp>
        <p:nvSpPr>
          <p:cNvPr id="16" name="右カーブ矢印 15"/>
          <p:cNvSpPr/>
          <p:nvPr/>
        </p:nvSpPr>
        <p:spPr>
          <a:xfrm>
            <a:off x="107504" y="3573016"/>
            <a:ext cx="611560" cy="1296144"/>
          </a:xfrm>
          <a:prstGeom prst="curvedRigh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solidFill>
                <a:schemeClr val="tx1"/>
              </a:solidFill>
            </a:endParaRPr>
          </a:p>
        </p:txBody>
      </p:sp>
      <p:sp>
        <p:nvSpPr>
          <p:cNvPr id="17" name="右矢印 16"/>
          <p:cNvSpPr/>
          <p:nvPr/>
        </p:nvSpPr>
        <p:spPr>
          <a:xfrm>
            <a:off x="2899414" y="4540229"/>
            <a:ext cx="447675" cy="266700"/>
          </a:xfrm>
          <a:prstGeom prst="righ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sp>
        <p:nvSpPr>
          <p:cNvPr id="18" name="左カーブ矢印 17"/>
          <p:cNvSpPr/>
          <p:nvPr/>
        </p:nvSpPr>
        <p:spPr>
          <a:xfrm>
            <a:off x="5796136" y="4797152"/>
            <a:ext cx="576064" cy="1152128"/>
          </a:xfrm>
          <a:prstGeom prst="curvedLef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solidFill>
                <a:schemeClr val="tx1"/>
              </a:solidFill>
            </a:endParaRPr>
          </a:p>
        </p:txBody>
      </p:sp>
      <p:sp>
        <p:nvSpPr>
          <p:cNvPr id="24" name="正方形/長方形 23"/>
          <p:cNvSpPr/>
          <p:nvPr/>
        </p:nvSpPr>
        <p:spPr>
          <a:xfrm>
            <a:off x="611560" y="2935298"/>
            <a:ext cx="223224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①水路内</a:t>
            </a:r>
            <a:r>
              <a:rPr lang="ja-JP" altLang="en-US" b="1" dirty="0">
                <a:solidFill>
                  <a:schemeClr val="tx1"/>
                </a:solidFill>
              </a:rPr>
              <a:t>のゴミを撤去する。</a:t>
            </a:r>
            <a:endParaRPr kumimoji="1" lang="ja-JP" altLang="en-US" b="1" dirty="0">
              <a:solidFill>
                <a:schemeClr val="tx1"/>
              </a:solidFill>
            </a:endParaRPr>
          </a:p>
        </p:txBody>
      </p:sp>
      <p:sp>
        <p:nvSpPr>
          <p:cNvPr id="25" name="正方形/長方形 24"/>
          <p:cNvSpPr/>
          <p:nvPr/>
        </p:nvSpPr>
        <p:spPr>
          <a:xfrm>
            <a:off x="3347864" y="2852936"/>
            <a:ext cx="2232248"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②目地まわりのゴミ等取れるものは全て取り除く。</a:t>
            </a:r>
            <a:endParaRPr kumimoji="1" lang="ja-JP" altLang="en-US" b="1" dirty="0">
              <a:solidFill>
                <a:schemeClr val="tx1"/>
              </a:solidFill>
            </a:endParaRPr>
          </a:p>
        </p:txBody>
      </p:sp>
      <p:sp>
        <p:nvSpPr>
          <p:cNvPr id="26" name="正方形/長方形 25"/>
          <p:cNvSpPr/>
          <p:nvPr/>
        </p:nvSpPr>
        <p:spPr>
          <a:xfrm>
            <a:off x="6026595" y="2721112"/>
            <a:ext cx="2232248" cy="108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③目地のコンクリート片も取り除く。</a:t>
            </a:r>
            <a:endParaRPr lang="en-US" altLang="ja-JP" b="1" dirty="0" smtClean="0">
              <a:solidFill>
                <a:schemeClr val="tx1"/>
              </a:solidFill>
            </a:endParaRPr>
          </a:p>
          <a:p>
            <a:endParaRPr kumimoji="1" lang="ja-JP" altLang="en-US" sz="1400" b="1" dirty="0">
              <a:solidFill>
                <a:srgbClr val="FF0000"/>
              </a:solidFill>
            </a:endParaRPr>
          </a:p>
        </p:txBody>
      </p:sp>
      <p:sp>
        <p:nvSpPr>
          <p:cNvPr id="27" name="正方形/長方形 26"/>
          <p:cNvSpPr/>
          <p:nvPr/>
        </p:nvSpPr>
        <p:spPr>
          <a:xfrm>
            <a:off x="699625" y="5692357"/>
            <a:ext cx="223224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④目地の間に溜まっている泥や砂利も取り除く。</a:t>
            </a:r>
            <a:endParaRPr kumimoji="1" lang="ja-JP" altLang="en-US" b="1" dirty="0">
              <a:solidFill>
                <a:schemeClr val="tx1"/>
              </a:solidFill>
            </a:endParaRPr>
          </a:p>
        </p:txBody>
      </p:sp>
      <p:sp>
        <p:nvSpPr>
          <p:cNvPr id="28" name="正方形/長方形 27"/>
          <p:cNvSpPr/>
          <p:nvPr/>
        </p:nvSpPr>
        <p:spPr>
          <a:xfrm>
            <a:off x="3256002" y="5479642"/>
            <a:ext cx="2448272" cy="1340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⑤ディスクグラインダーで目地やひび</a:t>
            </a:r>
            <a:r>
              <a:rPr lang="ja-JP" altLang="en-US" b="1" dirty="0">
                <a:solidFill>
                  <a:schemeClr val="tx1"/>
                </a:solidFill>
              </a:rPr>
              <a:t>割れに切り込みを入れ、</a:t>
            </a:r>
            <a:r>
              <a:rPr lang="ja-JP" altLang="en-US" b="1" dirty="0" smtClean="0">
                <a:solidFill>
                  <a:schemeClr val="tx1"/>
                </a:solidFill>
              </a:rPr>
              <a:t>シーリング材が注入できる空間をつくる。</a:t>
            </a:r>
            <a:endParaRPr kumimoji="1" lang="ja-JP" altLang="en-US" b="1" dirty="0">
              <a:solidFill>
                <a:schemeClr val="tx1"/>
              </a:solidFill>
            </a:endParaRPr>
          </a:p>
        </p:txBody>
      </p:sp>
      <p:sp>
        <p:nvSpPr>
          <p:cNvPr id="29" name="正方形/長方形 28"/>
          <p:cNvSpPr/>
          <p:nvPr/>
        </p:nvSpPr>
        <p:spPr>
          <a:xfrm>
            <a:off x="6408204" y="5581884"/>
            <a:ext cx="2232248"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rgbClr val="FF0000"/>
                </a:solidFill>
              </a:rPr>
              <a:t>シーリング材だけで補修する場合は、ひび割れの上をＵ字状にカットしてからシーリング材を注入する。</a:t>
            </a:r>
            <a:endParaRPr kumimoji="1" lang="ja-JP" altLang="en-US" b="1" dirty="0">
              <a:solidFill>
                <a:srgbClr val="FF0000"/>
              </a:solidFill>
            </a:endParaRPr>
          </a:p>
        </p:txBody>
      </p:sp>
      <p:sp>
        <p:nvSpPr>
          <p:cNvPr id="30" name="正方形/長方形 29"/>
          <p:cNvSpPr/>
          <p:nvPr/>
        </p:nvSpPr>
        <p:spPr>
          <a:xfrm>
            <a:off x="7020272" y="3501008"/>
            <a:ext cx="64807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1" name="正方形/長方形 30"/>
          <p:cNvSpPr/>
          <p:nvPr/>
        </p:nvSpPr>
        <p:spPr>
          <a:xfrm>
            <a:off x="6804248" y="3485918"/>
            <a:ext cx="864096" cy="369332"/>
          </a:xfrm>
          <a:prstGeom prst="rect">
            <a:avLst/>
          </a:prstGeom>
        </p:spPr>
        <p:txBody>
          <a:bodyPr wrap="square">
            <a:spAutoFit/>
          </a:bodyPr>
          <a:lstStyle/>
          <a:p>
            <a:r>
              <a:rPr lang="ja-JP" altLang="en-US" b="1" dirty="0" smtClean="0">
                <a:solidFill>
                  <a:srgbClr val="FF0000"/>
                </a:solidFill>
              </a:rPr>
              <a:t>（注）</a:t>
            </a:r>
            <a:endParaRPr lang="ja-JP" altLang="en-US" b="1" dirty="0">
              <a:solidFill>
                <a:srgbClr val="FF0000"/>
              </a:solidFill>
            </a:endParaRPr>
          </a:p>
        </p:txBody>
      </p:sp>
      <p:sp>
        <p:nvSpPr>
          <p:cNvPr id="33" name="正方形/長方形 32"/>
          <p:cNvSpPr/>
          <p:nvPr/>
        </p:nvSpPr>
        <p:spPr>
          <a:xfrm>
            <a:off x="7740352" y="4452987"/>
            <a:ext cx="432048"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コネクタ 34"/>
          <p:cNvCxnSpPr/>
          <p:nvPr/>
        </p:nvCxnSpPr>
        <p:spPr>
          <a:xfrm flipV="1">
            <a:off x="7817122" y="4569223"/>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V="1">
            <a:off x="8076582" y="4566842"/>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正方形/長方形 39"/>
          <p:cNvSpPr/>
          <p:nvPr/>
        </p:nvSpPr>
        <p:spPr>
          <a:xfrm>
            <a:off x="7840932" y="4578747"/>
            <a:ext cx="207640" cy="636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矢印コネクタ 38"/>
          <p:cNvCxnSpPr/>
          <p:nvPr/>
        </p:nvCxnSpPr>
        <p:spPr>
          <a:xfrm>
            <a:off x="7817122" y="4617421"/>
            <a:ext cx="252000" cy="0"/>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41" name="正方形/長方形 40"/>
          <p:cNvSpPr/>
          <p:nvPr/>
        </p:nvSpPr>
        <p:spPr>
          <a:xfrm>
            <a:off x="7524328" y="4340721"/>
            <a:ext cx="864096" cy="261610"/>
          </a:xfrm>
          <a:prstGeom prst="rect">
            <a:avLst/>
          </a:prstGeom>
        </p:spPr>
        <p:txBody>
          <a:bodyPr wrap="square">
            <a:spAutoFit/>
          </a:bodyPr>
          <a:lstStyle/>
          <a:p>
            <a:r>
              <a:rPr lang="en-US" altLang="ja-JP" sz="1100" b="1" dirty="0" smtClean="0"/>
              <a:t>10mm</a:t>
            </a:r>
            <a:r>
              <a:rPr lang="ja-JP" altLang="en-US" sz="1100" b="1" dirty="0" smtClean="0"/>
              <a:t>程度</a:t>
            </a:r>
            <a:endParaRPr lang="ja-JP" altLang="en-US" sz="1100" b="1" dirty="0"/>
          </a:p>
        </p:txBody>
      </p:sp>
      <p:sp>
        <p:nvSpPr>
          <p:cNvPr id="34" name="正方形/長方形 33"/>
          <p:cNvSpPr/>
          <p:nvPr/>
        </p:nvSpPr>
        <p:spPr>
          <a:xfrm>
            <a:off x="8532440" y="638132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７</a:t>
            </a:r>
            <a:endParaRPr kumimoji="1" lang="ja-JP" altLang="en-US" dirty="0">
              <a:solidFill>
                <a:schemeClr val="tx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44624"/>
            <a:ext cx="9144000" cy="720080"/>
          </a:xfrm>
          <a:prstGeom prst="rect">
            <a:avLst/>
          </a:prstGeom>
          <a:noFill/>
          <a:ln w="25400">
            <a:noFill/>
          </a:ln>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000" b="1" i="0" u="none" strike="noStrike" kern="1200" cap="none" spc="0" normalizeH="0" baseline="0" noProof="0" dirty="0" smtClean="0">
                <a:ln>
                  <a:noFill/>
                </a:ln>
                <a:solidFill>
                  <a:schemeClr val="tx1"/>
                </a:solidFill>
                <a:effectLst/>
                <a:uLnTx/>
                <a:uFillTx/>
                <a:latin typeface="+mj-lt"/>
                <a:ea typeface="+mj-ea"/>
                <a:cs typeface="+mj-cs"/>
              </a:rPr>
              <a:t>１－４　現地補修手順（清掃）</a:t>
            </a:r>
          </a:p>
        </p:txBody>
      </p:sp>
      <p:sp>
        <p:nvSpPr>
          <p:cNvPr id="5" name="右カーブ矢印 4"/>
          <p:cNvSpPr/>
          <p:nvPr/>
        </p:nvSpPr>
        <p:spPr>
          <a:xfrm>
            <a:off x="179512" y="1052736"/>
            <a:ext cx="611560" cy="1296144"/>
          </a:xfrm>
          <a:prstGeom prst="curvedRigh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solidFill>
                <a:schemeClr val="tx1"/>
              </a:solidFill>
            </a:endParaRPr>
          </a:p>
        </p:txBody>
      </p:sp>
      <p:pic>
        <p:nvPicPr>
          <p:cNvPr id="6" name="図 5" descr="img-729141017-000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5400000">
            <a:off x="1129190" y="1111169"/>
            <a:ext cx="1684444" cy="2287657"/>
          </a:xfrm>
          <a:prstGeom prst="rect">
            <a:avLst/>
          </a:prstGeom>
        </p:spPr>
      </p:pic>
      <p:sp>
        <p:nvSpPr>
          <p:cNvPr id="7" name="角丸四角形吹き出し 6"/>
          <p:cNvSpPr/>
          <p:nvPr/>
        </p:nvSpPr>
        <p:spPr>
          <a:xfrm>
            <a:off x="4355976" y="1478285"/>
            <a:ext cx="2143125" cy="1590675"/>
          </a:xfrm>
          <a:prstGeom prst="wedgeRoundRectCallout">
            <a:avLst>
              <a:gd name="adj1" fmla="val -107500"/>
              <a:gd name="adj2" fmla="val -941"/>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pic>
        <p:nvPicPr>
          <p:cNvPr id="8" name="図 7" descr="img-215152834-000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400000">
            <a:off x="4235326" y="1868190"/>
            <a:ext cx="1359290" cy="898234"/>
          </a:xfrm>
          <a:prstGeom prst="rect">
            <a:avLst/>
          </a:prstGeom>
        </p:spPr>
      </p:pic>
      <p:sp>
        <p:nvSpPr>
          <p:cNvPr id="10" name="左カーブ矢印 9"/>
          <p:cNvSpPr/>
          <p:nvPr/>
        </p:nvSpPr>
        <p:spPr>
          <a:xfrm>
            <a:off x="3347864" y="2276872"/>
            <a:ext cx="576064" cy="1152128"/>
          </a:xfrm>
          <a:prstGeom prst="curvedLef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solidFill>
                <a:schemeClr val="tx1"/>
              </a:solidFill>
            </a:endParaRPr>
          </a:p>
        </p:txBody>
      </p:sp>
      <p:pic>
        <p:nvPicPr>
          <p:cNvPr id="11" name="図 10" descr="img-729141031-0001.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400000">
            <a:off x="1034431" y="4105103"/>
            <a:ext cx="1870472" cy="2289600"/>
          </a:xfrm>
          <a:prstGeom prst="rect">
            <a:avLst/>
          </a:prstGeom>
        </p:spPr>
      </p:pic>
      <p:sp>
        <p:nvSpPr>
          <p:cNvPr id="12" name="正方形/長方形 11"/>
          <p:cNvSpPr/>
          <p:nvPr/>
        </p:nvSpPr>
        <p:spPr>
          <a:xfrm>
            <a:off x="799254" y="3284984"/>
            <a:ext cx="2232248"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⑥コンクリートの壁面、底面の汚れを</a:t>
            </a:r>
            <a:r>
              <a:rPr lang="ja-JP" altLang="en-US" b="1" dirty="0">
                <a:solidFill>
                  <a:schemeClr val="tx1"/>
                </a:solidFill>
              </a:rPr>
              <a:t>ワイヤブラシ等で擦り取っておく。</a:t>
            </a:r>
            <a:endParaRPr kumimoji="1" lang="ja-JP" altLang="en-US" b="1" dirty="0">
              <a:solidFill>
                <a:schemeClr val="tx1"/>
              </a:solidFill>
            </a:endParaRPr>
          </a:p>
        </p:txBody>
      </p:sp>
      <p:sp>
        <p:nvSpPr>
          <p:cNvPr id="13" name="正方形/長方形 12"/>
          <p:cNvSpPr/>
          <p:nvPr/>
        </p:nvSpPr>
        <p:spPr>
          <a:xfrm>
            <a:off x="6608979" y="1403972"/>
            <a:ext cx="2232248"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rgbClr val="FF0000"/>
                </a:solidFill>
              </a:rPr>
              <a:t>清掃面が広い場合は高圧洗浄機、</a:t>
            </a:r>
            <a:r>
              <a:rPr lang="ja-JP" altLang="en-US" b="1" dirty="0">
                <a:solidFill>
                  <a:srgbClr val="FF0000"/>
                </a:solidFill>
              </a:rPr>
              <a:t>目地</a:t>
            </a:r>
            <a:r>
              <a:rPr lang="ja-JP" altLang="en-US" b="1" dirty="0" smtClean="0">
                <a:solidFill>
                  <a:srgbClr val="FF0000"/>
                </a:solidFill>
              </a:rPr>
              <a:t>内部の</a:t>
            </a:r>
            <a:r>
              <a:rPr lang="ja-JP" altLang="en-US" b="1" dirty="0">
                <a:solidFill>
                  <a:srgbClr val="FF0000"/>
                </a:solidFill>
              </a:rPr>
              <a:t>埃除去はブロアを</a:t>
            </a:r>
            <a:r>
              <a:rPr lang="ja-JP" altLang="en-US" b="1" dirty="0" smtClean="0">
                <a:solidFill>
                  <a:srgbClr val="FF0000"/>
                </a:solidFill>
              </a:rPr>
              <a:t>使用。</a:t>
            </a:r>
            <a:endParaRPr kumimoji="1" lang="ja-JP" altLang="en-US" b="1" dirty="0">
              <a:solidFill>
                <a:srgbClr val="FF0000"/>
              </a:solidFill>
            </a:endParaRPr>
          </a:p>
        </p:txBody>
      </p:sp>
      <p:sp>
        <p:nvSpPr>
          <p:cNvPr id="14" name="右カーブ矢印 13"/>
          <p:cNvSpPr/>
          <p:nvPr/>
        </p:nvSpPr>
        <p:spPr>
          <a:xfrm>
            <a:off x="179512" y="3717032"/>
            <a:ext cx="611560" cy="1296144"/>
          </a:xfrm>
          <a:prstGeom prst="curvedRigh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solidFill>
                <a:schemeClr val="tx1"/>
              </a:solidFill>
            </a:endParaRPr>
          </a:p>
        </p:txBody>
      </p:sp>
      <p:sp>
        <p:nvSpPr>
          <p:cNvPr id="15" name="正方形/長方形 14"/>
          <p:cNvSpPr/>
          <p:nvPr/>
        </p:nvSpPr>
        <p:spPr>
          <a:xfrm>
            <a:off x="827584" y="6021288"/>
            <a:ext cx="2232248"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⑦清掃完了。</a:t>
            </a:r>
            <a:endParaRPr kumimoji="1" lang="ja-JP" altLang="en-US" b="1" dirty="0">
              <a:solidFill>
                <a:schemeClr val="tx1"/>
              </a:solidFill>
            </a:endParaRPr>
          </a:p>
        </p:txBody>
      </p:sp>
      <p:sp>
        <p:nvSpPr>
          <p:cNvPr id="16" name="角丸四角形吹き出し 15"/>
          <p:cNvSpPr/>
          <p:nvPr/>
        </p:nvSpPr>
        <p:spPr>
          <a:xfrm>
            <a:off x="3824473" y="4218519"/>
            <a:ext cx="2359149" cy="1872208"/>
          </a:xfrm>
          <a:prstGeom prst="wedgeRoundRectCallout">
            <a:avLst>
              <a:gd name="adj1" fmla="val -79445"/>
              <a:gd name="adj2" fmla="val -4197"/>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pic>
        <p:nvPicPr>
          <p:cNvPr id="17" name="図 16" descr="RIMG0014.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926026" y="4400990"/>
            <a:ext cx="2160000" cy="1507266"/>
          </a:xfrm>
          <a:prstGeom prst="rect">
            <a:avLst/>
          </a:prstGeom>
        </p:spPr>
      </p:pic>
      <p:sp>
        <p:nvSpPr>
          <p:cNvPr id="18" name="正方形/長方形 17"/>
          <p:cNvSpPr/>
          <p:nvPr/>
        </p:nvSpPr>
        <p:spPr>
          <a:xfrm>
            <a:off x="6516216" y="3861048"/>
            <a:ext cx="2448272" cy="2852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u="dbl" dirty="0" smtClean="0">
                <a:solidFill>
                  <a:srgbClr val="FF0000"/>
                </a:solidFill>
              </a:rPr>
              <a:t>・補修面が湿っているとプライマー</a:t>
            </a:r>
            <a:r>
              <a:rPr lang="ja-JP" altLang="en-US" b="1" u="dbl" dirty="0">
                <a:solidFill>
                  <a:srgbClr val="FF0000"/>
                </a:solidFill>
              </a:rPr>
              <a:t>や補修材の施工に支障がある</a:t>
            </a:r>
            <a:r>
              <a:rPr lang="ja-JP" altLang="en-US" b="1" u="dbl" dirty="0" smtClean="0">
                <a:solidFill>
                  <a:srgbClr val="FF0000"/>
                </a:solidFill>
              </a:rPr>
              <a:t>ため</a:t>
            </a:r>
            <a:r>
              <a:rPr lang="ja-JP" altLang="en-US" b="1" u="dbl" dirty="0">
                <a:solidFill>
                  <a:srgbClr val="FF0000"/>
                </a:solidFill>
              </a:rPr>
              <a:t>バーナーに</a:t>
            </a:r>
            <a:r>
              <a:rPr lang="ja-JP" altLang="en-US" b="1" u="dbl" dirty="0" smtClean="0">
                <a:solidFill>
                  <a:srgbClr val="FF0000"/>
                </a:solidFill>
              </a:rPr>
              <a:t>より乾かす。</a:t>
            </a:r>
            <a:endParaRPr lang="en-US" altLang="ja-JP" b="1" u="dbl" dirty="0" smtClean="0">
              <a:solidFill>
                <a:srgbClr val="FF0000"/>
              </a:solidFill>
            </a:endParaRPr>
          </a:p>
          <a:p>
            <a:r>
              <a:rPr lang="ja-JP" altLang="en-US" b="1" dirty="0" smtClean="0">
                <a:solidFill>
                  <a:srgbClr val="FF0000"/>
                </a:solidFill>
              </a:rPr>
              <a:t>　　</a:t>
            </a:r>
            <a:endParaRPr lang="en-US" altLang="ja-JP" b="1" dirty="0" smtClean="0">
              <a:solidFill>
                <a:srgbClr val="FF0000"/>
              </a:solidFill>
            </a:endParaRPr>
          </a:p>
          <a:p>
            <a:r>
              <a:rPr lang="ja-JP" altLang="en-US" b="1" dirty="0" smtClean="0">
                <a:solidFill>
                  <a:srgbClr val="FF0000"/>
                </a:solidFill>
              </a:rPr>
              <a:t>・加熱し過ぎるとコンクリート強度に影響があるので、表面の水分を飛ばす程度に留める。</a:t>
            </a:r>
            <a:endParaRPr kumimoji="1" lang="ja-JP" altLang="en-US" b="1" dirty="0">
              <a:solidFill>
                <a:srgbClr val="FF0000"/>
              </a:solidFill>
            </a:endParaRPr>
          </a:p>
        </p:txBody>
      </p:sp>
      <p:sp>
        <p:nvSpPr>
          <p:cNvPr id="19" name="正方形/長方形 18"/>
          <p:cNvSpPr/>
          <p:nvPr/>
        </p:nvSpPr>
        <p:spPr>
          <a:xfrm>
            <a:off x="4139952" y="1115452"/>
            <a:ext cx="864096" cy="369332"/>
          </a:xfrm>
          <a:prstGeom prst="rect">
            <a:avLst/>
          </a:prstGeom>
        </p:spPr>
        <p:txBody>
          <a:bodyPr wrap="square">
            <a:spAutoFit/>
          </a:bodyPr>
          <a:lstStyle/>
          <a:p>
            <a:r>
              <a:rPr lang="ja-JP" altLang="en-US" b="1" dirty="0" smtClean="0">
                <a:solidFill>
                  <a:srgbClr val="FF0000"/>
                </a:solidFill>
              </a:rPr>
              <a:t>（注）</a:t>
            </a:r>
            <a:endParaRPr lang="ja-JP" altLang="en-US" b="1" dirty="0">
              <a:solidFill>
                <a:srgbClr val="FF0000"/>
              </a:solidFill>
            </a:endParaRPr>
          </a:p>
        </p:txBody>
      </p:sp>
      <p:sp>
        <p:nvSpPr>
          <p:cNvPr id="20" name="正方形/長方形 19"/>
          <p:cNvSpPr/>
          <p:nvPr/>
        </p:nvSpPr>
        <p:spPr>
          <a:xfrm>
            <a:off x="3707904" y="3820398"/>
            <a:ext cx="864096" cy="369332"/>
          </a:xfrm>
          <a:prstGeom prst="rect">
            <a:avLst/>
          </a:prstGeom>
        </p:spPr>
        <p:txBody>
          <a:bodyPr wrap="square">
            <a:spAutoFit/>
          </a:bodyPr>
          <a:lstStyle/>
          <a:p>
            <a:r>
              <a:rPr lang="ja-JP" altLang="en-US" b="1" dirty="0" smtClean="0">
                <a:solidFill>
                  <a:srgbClr val="FF0000"/>
                </a:solidFill>
              </a:rPr>
              <a:t>（注）</a:t>
            </a:r>
            <a:endParaRPr lang="ja-JP" altLang="en-US" b="1" dirty="0">
              <a:solidFill>
                <a:srgbClr val="FF0000"/>
              </a:solidFill>
            </a:endParaRPr>
          </a:p>
        </p:txBody>
      </p:sp>
      <p:pic>
        <p:nvPicPr>
          <p:cNvPr id="22" name="図 2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36188" y="1736798"/>
            <a:ext cx="1132006" cy="684090"/>
          </a:xfrm>
          <a:prstGeom prst="rect">
            <a:avLst/>
          </a:prstGeom>
        </p:spPr>
      </p:pic>
      <p:sp>
        <p:nvSpPr>
          <p:cNvPr id="23" name="正方形/長方形 22"/>
          <p:cNvSpPr/>
          <p:nvPr/>
        </p:nvSpPr>
        <p:spPr>
          <a:xfrm>
            <a:off x="8532440" y="7200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８</a:t>
            </a:r>
            <a:endParaRPr kumimoji="1" lang="ja-JP" altLang="en-US" dirty="0">
              <a:solidFill>
                <a:schemeClr val="tx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20537"/>
            <a:ext cx="5795183" cy="720080"/>
          </a:xfrm>
          <a:prstGeom prst="rect">
            <a:avLst/>
          </a:prstGeom>
          <a:noFill/>
          <a:ln w="25400">
            <a:noFill/>
          </a:ln>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000" b="1" i="0" u="none" strike="noStrike" kern="1200" cap="none" spc="0" normalizeH="0" baseline="0" noProof="0" dirty="0" smtClean="0">
                <a:ln>
                  <a:noFill/>
                </a:ln>
                <a:solidFill>
                  <a:schemeClr val="tx1"/>
                </a:solidFill>
                <a:effectLst/>
                <a:uLnTx/>
                <a:uFillTx/>
                <a:latin typeface="+mj-lt"/>
                <a:ea typeface="+mj-ea"/>
                <a:cs typeface="+mj-cs"/>
              </a:rPr>
              <a:t>１－４　現地補修手順（清掃）</a:t>
            </a:r>
          </a:p>
        </p:txBody>
      </p:sp>
      <p:sp>
        <p:nvSpPr>
          <p:cNvPr id="3" name="正方形/長方形 2"/>
          <p:cNvSpPr/>
          <p:nvPr/>
        </p:nvSpPr>
        <p:spPr>
          <a:xfrm>
            <a:off x="179512" y="699542"/>
            <a:ext cx="8712968" cy="3848607"/>
          </a:xfrm>
          <a:prstGeom prst="rect">
            <a:avLst/>
          </a:prstGeom>
          <a:solidFill>
            <a:srgbClr val="00FF00">
              <a:alpha val="20000"/>
            </a:srgbClr>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sp>
        <p:nvSpPr>
          <p:cNvPr id="5" name="正方形/長方形 4"/>
          <p:cNvSpPr/>
          <p:nvPr/>
        </p:nvSpPr>
        <p:spPr>
          <a:xfrm>
            <a:off x="200701" y="786278"/>
            <a:ext cx="7632848"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kumimoji="1" lang="ja-JP" altLang="en-US" sz="2200" b="1" dirty="0">
                <a:solidFill>
                  <a:srgbClr val="0000FF"/>
                </a:solidFill>
              </a:rPr>
              <a:t>清掃の有無でシーリング材の</a:t>
            </a:r>
            <a:r>
              <a:rPr kumimoji="1" lang="ja-JP" altLang="en-US" sz="2200" b="1" u="sng" dirty="0">
                <a:solidFill>
                  <a:srgbClr val="0000FF"/>
                </a:solidFill>
              </a:rPr>
              <a:t>接着力が</a:t>
            </a:r>
            <a:r>
              <a:rPr kumimoji="1" lang="ja-JP" altLang="en-US" sz="2200" b="1" u="sng" dirty="0" smtClean="0">
                <a:solidFill>
                  <a:srgbClr val="0000FF"/>
                </a:solidFill>
              </a:rPr>
              <a:t>違う</a:t>
            </a:r>
            <a:r>
              <a:rPr lang="ja-JP" altLang="en-US" sz="2200" b="1" u="sng" dirty="0" smtClean="0">
                <a:solidFill>
                  <a:srgbClr val="0000FF"/>
                </a:solidFill>
              </a:rPr>
              <a:t>。</a:t>
            </a:r>
            <a:r>
              <a:rPr lang="ja-JP" altLang="en-US" sz="2200" b="1" u="sng" dirty="0">
                <a:solidFill>
                  <a:srgbClr val="0000FF"/>
                </a:solidFill>
              </a:rPr>
              <a:t>（約１０倍</a:t>
            </a:r>
            <a:r>
              <a:rPr lang="ja-JP" altLang="en-US" sz="2200" b="1" u="sng" dirty="0" smtClean="0">
                <a:solidFill>
                  <a:srgbClr val="0000FF"/>
                </a:solidFill>
              </a:rPr>
              <a:t>）</a:t>
            </a:r>
            <a:endParaRPr lang="en-US" altLang="ja-JP" sz="2200" b="1" u="sng" dirty="0" smtClean="0">
              <a:solidFill>
                <a:srgbClr val="0000FF"/>
              </a:solidFill>
            </a:endParaRPr>
          </a:p>
          <a:p>
            <a:endParaRPr kumimoji="1" lang="ja-JP" altLang="en-US" sz="2200" b="1" u="sng" dirty="0">
              <a:solidFill>
                <a:srgbClr val="0000FF"/>
              </a:solidFill>
            </a:endParaRPr>
          </a:p>
        </p:txBody>
      </p:sp>
      <p:pic>
        <p:nvPicPr>
          <p:cNvPr id="6" name="図 5" descr="img-729141017-000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5400000">
            <a:off x="35495" y="1484786"/>
            <a:ext cx="3024337" cy="2592288"/>
          </a:xfrm>
          <a:prstGeom prst="rect">
            <a:avLst/>
          </a:prstGeom>
        </p:spPr>
      </p:pic>
      <p:pic>
        <p:nvPicPr>
          <p:cNvPr id="7" name="図 6" descr="img-729141017-000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400000">
            <a:off x="3239374" y="1557271"/>
            <a:ext cx="2664298" cy="2447319"/>
          </a:xfrm>
          <a:prstGeom prst="rect">
            <a:avLst/>
          </a:prstGeom>
        </p:spPr>
      </p:pic>
      <p:pic>
        <p:nvPicPr>
          <p:cNvPr id="8" name="図 7" descr="img-729141017-0001.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400000">
            <a:off x="6210622" y="1696939"/>
            <a:ext cx="2592289" cy="2483393"/>
          </a:xfrm>
          <a:prstGeom prst="rect">
            <a:avLst/>
          </a:prstGeom>
        </p:spPr>
      </p:pic>
      <p:sp>
        <p:nvSpPr>
          <p:cNvPr id="9" name="右矢印 8"/>
          <p:cNvSpPr/>
          <p:nvPr/>
        </p:nvSpPr>
        <p:spPr>
          <a:xfrm>
            <a:off x="2915816" y="2564904"/>
            <a:ext cx="360040" cy="2880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10" name="右矢印 9"/>
          <p:cNvSpPr/>
          <p:nvPr/>
        </p:nvSpPr>
        <p:spPr>
          <a:xfrm>
            <a:off x="5868144" y="2564904"/>
            <a:ext cx="360040" cy="2880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12" name="正方形/長方形 11"/>
          <p:cNvSpPr/>
          <p:nvPr/>
        </p:nvSpPr>
        <p:spPr>
          <a:xfrm>
            <a:off x="8532440" y="638132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９</a:t>
            </a:r>
            <a:endParaRPr kumimoji="1" lang="ja-JP" altLang="en-US" dirty="0">
              <a:solidFill>
                <a:schemeClr val="tx1"/>
              </a:solidFill>
            </a:endParaRPr>
          </a:p>
        </p:txBody>
      </p:sp>
      <p:sp>
        <p:nvSpPr>
          <p:cNvPr id="2" name="テキスト ボックス 1"/>
          <p:cNvSpPr txBox="1"/>
          <p:nvPr/>
        </p:nvSpPr>
        <p:spPr>
          <a:xfrm>
            <a:off x="5475183" y="4729854"/>
            <a:ext cx="1980029" cy="461665"/>
          </a:xfrm>
          <a:prstGeom prst="rect">
            <a:avLst/>
          </a:prstGeom>
          <a:noFill/>
        </p:spPr>
        <p:txBody>
          <a:bodyPr wrap="none" rtlCol="0">
            <a:spAutoFit/>
          </a:bodyPr>
          <a:lstStyle/>
          <a:p>
            <a:r>
              <a:rPr kumimoji="1" lang="ja-JP" altLang="en-US" sz="2400" u="sng" dirty="0" smtClean="0"/>
              <a:t>約１１</a:t>
            </a:r>
            <a:r>
              <a:rPr kumimoji="1" lang="en-US" altLang="ja-JP" sz="2400" u="sng" dirty="0" err="1" smtClean="0"/>
              <a:t>kgf</a:t>
            </a:r>
            <a:r>
              <a:rPr kumimoji="1" lang="ja-JP" altLang="en-US" sz="2400" u="sng" dirty="0" smtClean="0"/>
              <a:t>の力</a:t>
            </a:r>
            <a:endParaRPr kumimoji="1" lang="ja-JP" altLang="en-US" sz="2400" u="sng" dirty="0"/>
          </a:p>
        </p:txBody>
      </p:sp>
      <p:sp>
        <p:nvSpPr>
          <p:cNvPr id="13" name="テキスト ボックス 12"/>
          <p:cNvSpPr txBox="1"/>
          <p:nvPr/>
        </p:nvSpPr>
        <p:spPr>
          <a:xfrm>
            <a:off x="7486158" y="4729854"/>
            <a:ext cx="1696298" cy="461665"/>
          </a:xfrm>
          <a:prstGeom prst="rect">
            <a:avLst/>
          </a:prstGeom>
          <a:noFill/>
        </p:spPr>
        <p:txBody>
          <a:bodyPr wrap="none" rtlCol="0">
            <a:spAutoFit/>
          </a:bodyPr>
          <a:lstStyle/>
          <a:p>
            <a:r>
              <a:rPr kumimoji="1" lang="ja-JP" altLang="en-US" sz="2400" u="sng" dirty="0" smtClean="0"/>
              <a:t>約１</a:t>
            </a:r>
            <a:r>
              <a:rPr kumimoji="1" lang="en-US" altLang="ja-JP" sz="2400" u="sng" dirty="0" err="1" smtClean="0"/>
              <a:t>kgf</a:t>
            </a:r>
            <a:r>
              <a:rPr kumimoji="1" lang="ja-JP" altLang="en-US" sz="2400" u="sng" dirty="0" smtClean="0"/>
              <a:t>の力</a:t>
            </a:r>
            <a:endParaRPr kumimoji="1" lang="ja-JP" altLang="en-US" sz="2400" u="sng" dirty="0"/>
          </a:p>
        </p:txBody>
      </p:sp>
      <p:sp>
        <p:nvSpPr>
          <p:cNvPr id="11" name="テキスト ボックス 10"/>
          <p:cNvSpPr txBox="1"/>
          <p:nvPr/>
        </p:nvSpPr>
        <p:spPr>
          <a:xfrm>
            <a:off x="6588224" y="4321219"/>
            <a:ext cx="394660" cy="523220"/>
          </a:xfrm>
          <a:prstGeom prst="rect">
            <a:avLst/>
          </a:prstGeom>
          <a:noFill/>
        </p:spPr>
        <p:txBody>
          <a:bodyPr wrap="none" rtlCol="0">
            <a:spAutoFit/>
          </a:bodyPr>
          <a:lstStyle/>
          <a:p>
            <a:r>
              <a:rPr lang="ja-JP" altLang="en-US" sz="2800" dirty="0"/>
              <a:t>⇓</a:t>
            </a:r>
            <a:endParaRPr kumimoji="1" lang="ja-JP" altLang="en-US" sz="2800" dirty="0"/>
          </a:p>
        </p:txBody>
      </p:sp>
      <p:sp>
        <p:nvSpPr>
          <p:cNvPr id="14" name="テキスト ボックス 13"/>
          <p:cNvSpPr txBox="1"/>
          <p:nvPr/>
        </p:nvSpPr>
        <p:spPr>
          <a:xfrm>
            <a:off x="7930831" y="4321219"/>
            <a:ext cx="394660" cy="523220"/>
          </a:xfrm>
          <a:prstGeom prst="rect">
            <a:avLst/>
          </a:prstGeom>
          <a:noFill/>
        </p:spPr>
        <p:txBody>
          <a:bodyPr wrap="none" rtlCol="0">
            <a:spAutoFit/>
          </a:bodyPr>
          <a:lstStyle/>
          <a:p>
            <a:r>
              <a:rPr lang="ja-JP" altLang="en-US" sz="2800" dirty="0"/>
              <a:t>⇓</a:t>
            </a:r>
            <a:endParaRPr kumimoji="1" lang="ja-JP" altLang="en-US" sz="28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44624"/>
            <a:ext cx="9144000" cy="720080"/>
          </a:xfrm>
          <a:prstGeom prst="rect">
            <a:avLst/>
          </a:prstGeom>
          <a:noFill/>
          <a:ln w="25400">
            <a:noFill/>
          </a:ln>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000" b="1" i="0" u="none" strike="noStrike" kern="1200" cap="none" spc="0" normalizeH="0" baseline="0" noProof="0" dirty="0" smtClean="0">
                <a:ln>
                  <a:noFill/>
                </a:ln>
                <a:solidFill>
                  <a:schemeClr val="tx1"/>
                </a:solidFill>
                <a:effectLst/>
                <a:uLnTx/>
                <a:uFillTx/>
                <a:latin typeface="+mj-lt"/>
                <a:ea typeface="+mj-ea"/>
                <a:cs typeface="+mj-cs"/>
              </a:rPr>
              <a:t>１－５　現地補修手順（目地補修）</a:t>
            </a:r>
            <a:r>
              <a:rPr kumimoji="1" lang="ja-JP" altLang="en-US" sz="2400" b="1" i="0" u="none" strike="noStrike" kern="1200" cap="none" spc="0" normalizeH="0" baseline="0" noProof="0" dirty="0" smtClean="0">
                <a:ln>
                  <a:noFill/>
                </a:ln>
                <a:solidFill>
                  <a:schemeClr val="tx1"/>
                </a:solidFill>
                <a:effectLst/>
                <a:uLnTx/>
                <a:uFillTx/>
                <a:latin typeface="+mj-lt"/>
                <a:ea typeface="+mj-ea"/>
                <a:cs typeface="+mj-cs"/>
              </a:rPr>
              <a:t>　～シーリング材注入～</a:t>
            </a:r>
          </a:p>
        </p:txBody>
      </p:sp>
      <p:sp>
        <p:nvSpPr>
          <p:cNvPr id="5" name="右カーブ矢印 4"/>
          <p:cNvSpPr/>
          <p:nvPr/>
        </p:nvSpPr>
        <p:spPr>
          <a:xfrm>
            <a:off x="107504" y="3212976"/>
            <a:ext cx="611560" cy="1296144"/>
          </a:xfrm>
          <a:prstGeom prst="curvedRigh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solidFill>
                <a:schemeClr val="tx1"/>
              </a:solidFill>
            </a:endParaRPr>
          </a:p>
        </p:txBody>
      </p:sp>
      <p:sp>
        <p:nvSpPr>
          <p:cNvPr id="6" name="左カーブ矢印 5"/>
          <p:cNvSpPr/>
          <p:nvPr/>
        </p:nvSpPr>
        <p:spPr>
          <a:xfrm>
            <a:off x="5436096" y="1988840"/>
            <a:ext cx="576064" cy="1152128"/>
          </a:xfrm>
          <a:prstGeom prst="curvedLef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solidFill>
                <a:schemeClr val="tx1"/>
              </a:solidFill>
            </a:endParaRPr>
          </a:p>
        </p:txBody>
      </p:sp>
      <p:pic>
        <p:nvPicPr>
          <p:cNvPr id="7" name="図 6" descr="img-729141031-000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5400000">
            <a:off x="939391" y="1092535"/>
            <a:ext cx="1627785" cy="2037032"/>
          </a:xfrm>
          <a:prstGeom prst="rect">
            <a:avLst/>
          </a:prstGeom>
        </p:spPr>
      </p:pic>
      <p:sp>
        <p:nvSpPr>
          <p:cNvPr id="8" name="正方形/長方形 7"/>
          <p:cNvSpPr/>
          <p:nvPr/>
        </p:nvSpPr>
        <p:spPr>
          <a:xfrm>
            <a:off x="179512" y="692591"/>
            <a:ext cx="4536504" cy="430887"/>
          </a:xfrm>
          <a:prstGeom prst="rect">
            <a:avLst/>
          </a:prstGeom>
        </p:spPr>
        <p:txBody>
          <a:bodyPr wrap="square">
            <a:spAutoFit/>
          </a:bodyPr>
          <a:lstStyle/>
          <a:p>
            <a:r>
              <a:rPr lang="en-US" altLang="ja-JP" sz="2200" dirty="0" smtClean="0"/>
              <a:t>【</a:t>
            </a:r>
            <a:r>
              <a:rPr lang="ja-JP" altLang="en-US" sz="2200" dirty="0" smtClean="0"/>
              <a:t>目地補修</a:t>
            </a:r>
            <a:r>
              <a:rPr lang="en-US" altLang="ja-JP" sz="2200" dirty="0" smtClean="0"/>
              <a:t>】</a:t>
            </a:r>
            <a:r>
              <a:rPr lang="ja-JP" altLang="en-US" sz="2200" dirty="0" smtClean="0"/>
              <a:t>　～シーリング材注入～</a:t>
            </a:r>
            <a:r>
              <a:rPr lang="en-US" altLang="ja-JP" sz="2200" dirty="0" smtClean="0"/>
              <a:t> </a:t>
            </a:r>
            <a:endParaRPr lang="ja-JP" altLang="en-US" sz="2200" dirty="0"/>
          </a:p>
        </p:txBody>
      </p:sp>
      <p:sp>
        <p:nvSpPr>
          <p:cNvPr id="9" name="正方形/長方形 8"/>
          <p:cNvSpPr/>
          <p:nvPr/>
        </p:nvSpPr>
        <p:spPr>
          <a:xfrm>
            <a:off x="678967" y="2780928"/>
            <a:ext cx="2232248"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①清掃完了。</a:t>
            </a:r>
            <a:endParaRPr kumimoji="1" lang="ja-JP" altLang="en-US" b="1" dirty="0">
              <a:solidFill>
                <a:schemeClr val="tx1"/>
              </a:solidFill>
            </a:endParaRPr>
          </a:p>
        </p:txBody>
      </p:sp>
      <p:sp>
        <p:nvSpPr>
          <p:cNvPr id="10" name="右矢印 9"/>
          <p:cNvSpPr/>
          <p:nvPr/>
        </p:nvSpPr>
        <p:spPr>
          <a:xfrm>
            <a:off x="2828181" y="1916832"/>
            <a:ext cx="447675" cy="266700"/>
          </a:xfrm>
          <a:prstGeom prst="righ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sp>
        <p:nvSpPr>
          <p:cNvPr id="12" name="角丸四角形吹き出し 11"/>
          <p:cNvSpPr/>
          <p:nvPr/>
        </p:nvSpPr>
        <p:spPr>
          <a:xfrm>
            <a:off x="6516216" y="1803821"/>
            <a:ext cx="1512167" cy="1230635"/>
          </a:xfrm>
          <a:prstGeom prst="wedgeRoundRectCallout">
            <a:avLst>
              <a:gd name="adj1" fmla="val -130318"/>
              <a:gd name="adj2" fmla="val -20569"/>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pic>
        <p:nvPicPr>
          <p:cNvPr id="13"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32240" y="1864203"/>
            <a:ext cx="1003510" cy="1143534"/>
          </a:xfrm>
          <a:prstGeom prst="rect">
            <a:avLst/>
          </a:prstGeom>
          <a:noFill/>
          <a:ln w="1">
            <a:noFill/>
            <a:miter lim="800000"/>
            <a:headEnd/>
            <a:tailEnd type="none" w="med" len="med"/>
          </a:ln>
          <a:effectLst/>
        </p:spPr>
      </p:pic>
      <p:pic>
        <p:nvPicPr>
          <p:cNvPr id="14" name="図 13" descr="img-729141031-0001.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400000">
            <a:off x="960209" y="3800431"/>
            <a:ext cx="1627703" cy="2036969"/>
          </a:xfrm>
          <a:prstGeom prst="rect">
            <a:avLst/>
          </a:prstGeom>
        </p:spPr>
      </p:pic>
      <p:pic>
        <p:nvPicPr>
          <p:cNvPr id="15" name="図 14" descr="img-729141031-0001.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5400000">
            <a:off x="3457797" y="3823123"/>
            <a:ext cx="1627833" cy="1991716"/>
          </a:xfrm>
          <a:prstGeom prst="rect">
            <a:avLst/>
          </a:prstGeom>
        </p:spPr>
      </p:pic>
      <p:pic>
        <p:nvPicPr>
          <p:cNvPr id="16" name="図 15" descr="img-729141031-0001.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5400000">
            <a:off x="6000663" y="3800537"/>
            <a:ext cx="1628563" cy="2037617"/>
          </a:xfrm>
          <a:prstGeom prst="rect">
            <a:avLst/>
          </a:prstGeom>
        </p:spPr>
      </p:pic>
      <p:sp>
        <p:nvSpPr>
          <p:cNvPr id="17" name="右矢印 16"/>
          <p:cNvSpPr/>
          <p:nvPr/>
        </p:nvSpPr>
        <p:spPr>
          <a:xfrm>
            <a:off x="2828181" y="4725144"/>
            <a:ext cx="447675" cy="266700"/>
          </a:xfrm>
          <a:prstGeom prst="righ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sp>
        <p:nvSpPr>
          <p:cNvPr id="18" name="右矢印 17"/>
          <p:cNvSpPr/>
          <p:nvPr/>
        </p:nvSpPr>
        <p:spPr>
          <a:xfrm>
            <a:off x="5348461" y="4725144"/>
            <a:ext cx="447675" cy="266700"/>
          </a:xfrm>
          <a:prstGeom prst="righ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sp>
        <p:nvSpPr>
          <p:cNvPr id="19" name="左カーブ矢印 18"/>
          <p:cNvSpPr/>
          <p:nvPr/>
        </p:nvSpPr>
        <p:spPr>
          <a:xfrm>
            <a:off x="7956376" y="4869160"/>
            <a:ext cx="576064" cy="1152128"/>
          </a:xfrm>
          <a:prstGeom prst="curvedLef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solidFill>
                <a:schemeClr val="tx1"/>
              </a:solidFill>
            </a:endParaRPr>
          </a:p>
        </p:txBody>
      </p:sp>
      <p:sp>
        <p:nvSpPr>
          <p:cNvPr id="20" name="正方形/長方形 19"/>
          <p:cNvSpPr/>
          <p:nvPr/>
        </p:nvSpPr>
        <p:spPr>
          <a:xfrm>
            <a:off x="3203848" y="2986286"/>
            <a:ext cx="2232248"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②補修範囲にプライマーを塗布。プライマーは、補修材に適合したものを使用。</a:t>
            </a:r>
            <a:endParaRPr kumimoji="1" lang="ja-JP" altLang="en-US" b="1" dirty="0">
              <a:solidFill>
                <a:schemeClr val="tx1"/>
              </a:solidFill>
            </a:endParaRPr>
          </a:p>
        </p:txBody>
      </p:sp>
      <p:sp>
        <p:nvSpPr>
          <p:cNvPr id="21" name="正方形/長方形 20"/>
          <p:cNvSpPr/>
          <p:nvPr/>
        </p:nvSpPr>
        <p:spPr>
          <a:xfrm>
            <a:off x="719064" y="5397477"/>
            <a:ext cx="2232248" cy="1340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③目地のすき間が大きいときにはバ</a:t>
            </a:r>
            <a:r>
              <a:rPr lang="ja-JP" altLang="en-US" b="1" dirty="0">
                <a:solidFill>
                  <a:schemeClr val="tx1"/>
                </a:solidFill>
              </a:rPr>
              <a:t>ックアップ材を</a:t>
            </a:r>
            <a:r>
              <a:rPr lang="ja-JP" altLang="en-US" b="1" dirty="0" smtClean="0">
                <a:solidFill>
                  <a:schemeClr val="tx1"/>
                </a:solidFill>
              </a:rPr>
              <a:t>充填。</a:t>
            </a:r>
            <a:endParaRPr kumimoji="1" lang="ja-JP" altLang="en-US" b="1" dirty="0">
              <a:solidFill>
                <a:schemeClr val="tx1"/>
              </a:solidFill>
            </a:endParaRPr>
          </a:p>
        </p:txBody>
      </p:sp>
      <p:sp>
        <p:nvSpPr>
          <p:cNvPr id="22" name="正方形/長方形 21"/>
          <p:cNvSpPr/>
          <p:nvPr/>
        </p:nvSpPr>
        <p:spPr>
          <a:xfrm>
            <a:off x="3203848" y="5671817"/>
            <a:ext cx="2232248"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④マスキングテープは目地際いっぱいに貼る。</a:t>
            </a:r>
            <a:endParaRPr kumimoji="1" lang="ja-JP" altLang="en-US" b="1" dirty="0">
              <a:solidFill>
                <a:schemeClr val="tx1"/>
              </a:solidFill>
            </a:endParaRPr>
          </a:p>
        </p:txBody>
      </p:sp>
      <p:sp>
        <p:nvSpPr>
          <p:cNvPr id="23" name="正方形/長方形 22"/>
          <p:cNvSpPr/>
          <p:nvPr/>
        </p:nvSpPr>
        <p:spPr>
          <a:xfrm>
            <a:off x="5724128" y="5517232"/>
            <a:ext cx="2232248" cy="1340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b="1" dirty="0" smtClean="0">
                <a:solidFill>
                  <a:schemeClr val="tx1"/>
                </a:solidFill>
              </a:rPr>
              <a:t>⑤シーリング材の口はカッター等で切断。斜めに切ったほうが目地に注入しやすい。</a:t>
            </a:r>
            <a:endParaRPr kumimoji="1" lang="ja-JP" altLang="en-US" b="1" dirty="0">
              <a:solidFill>
                <a:schemeClr val="tx1"/>
              </a:solidFill>
            </a:endParaRPr>
          </a:p>
        </p:txBody>
      </p:sp>
      <p:sp>
        <p:nvSpPr>
          <p:cNvPr id="24" name="正方形/長方形 23"/>
          <p:cNvSpPr/>
          <p:nvPr/>
        </p:nvSpPr>
        <p:spPr>
          <a:xfrm>
            <a:off x="6588224" y="2924944"/>
            <a:ext cx="2232248" cy="108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rPr>
              <a:t>変成シリコーン用　　　　　　　　　　　　　　　　　</a:t>
            </a:r>
            <a:r>
              <a:rPr lang="en-US" altLang="ja-JP" sz="1400" b="1" dirty="0" smtClean="0">
                <a:solidFill>
                  <a:srgbClr val="FF0000"/>
                </a:solidFill>
              </a:rPr>
              <a:t>※</a:t>
            </a:r>
            <a:r>
              <a:rPr lang="ja-JP" altLang="en-US" sz="1400" b="1" dirty="0" smtClean="0">
                <a:solidFill>
                  <a:srgbClr val="FF0000"/>
                </a:solidFill>
              </a:rPr>
              <a:t>プライマーは構造物と補修材の接着を良くするために塗布。</a:t>
            </a:r>
            <a:endParaRPr kumimoji="1" lang="ja-JP" altLang="en-US" sz="1400" b="1" dirty="0">
              <a:solidFill>
                <a:srgbClr val="FF0000"/>
              </a:solidFill>
            </a:endParaRPr>
          </a:p>
        </p:txBody>
      </p:sp>
      <p:sp>
        <p:nvSpPr>
          <p:cNvPr id="26" name="正方形/長方形 25"/>
          <p:cNvSpPr/>
          <p:nvPr/>
        </p:nvSpPr>
        <p:spPr>
          <a:xfrm>
            <a:off x="6228184" y="1473158"/>
            <a:ext cx="864096" cy="369332"/>
          </a:xfrm>
          <a:prstGeom prst="rect">
            <a:avLst/>
          </a:prstGeom>
        </p:spPr>
        <p:txBody>
          <a:bodyPr wrap="square">
            <a:spAutoFit/>
          </a:bodyPr>
          <a:lstStyle/>
          <a:p>
            <a:r>
              <a:rPr lang="ja-JP" altLang="en-US" b="1" dirty="0" smtClean="0">
                <a:solidFill>
                  <a:srgbClr val="FF0000"/>
                </a:solidFill>
              </a:rPr>
              <a:t>（注）</a:t>
            </a:r>
            <a:endParaRPr lang="ja-JP" altLang="en-US" b="1" dirty="0">
              <a:solidFill>
                <a:srgbClr val="FF0000"/>
              </a:solidFill>
            </a:endParaRPr>
          </a:p>
        </p:txBody>
      </p:sp>
      <p:pic>
        <p:nvPicPr>
          <p:cNvPr id="27" name="Picture 1"/>
          <p:cNvPicPr>
            <a:picLocks noChangeArrowheads="1"/>
          </p:cNvPicPr>
          <p:nvPr/>
        </p:nvPicPr>
        <p:blipFill>
          <a:blip r:embed="rId7" cstate="email">
            <a:extLst>
              <a:ext uri="{28A0092B-C50C-407E-A947-70E740481C1C}">
                <a14:useLocalDpi xmlns:a14="http://schemas.microsoft.com/office/drawing/2010/main"/>
              </a:ext>
            </a:extLst>
          </a:blip>
          <a:srcRect t="28216" b="5809"/>
          <a:stretch>
            <a:fillRect/>
          </a:stretch>
        </p:blipFill>
        <p:spPr bwMode="auto">
          <a:xfrm>
            <a:off x="3275856" y="1340768"/>
            <a:ext cx="1998360" cy="1602718"/>
          </a:xfrm>
          <a:prstGeom prst="rect">
            <a:avLst/>
          </a:prstGeom>
          <a:noFill/>
        </p:spPr>
      </p:pic>
      <p:sp>
        <p:nvSpPr>
          <p:cNvPr id="28" name="角丸四角形吹き出し 27"/>
          <p:cNvSpPr/>
          <p:nvPr/>
        </p:nvSpPr>
        <p:spPr>
          <a:xfrm>
            <a:off x="5292080" y="620688"/>
            <a:ext cx="3528392" cy="798587"/>
          </a:xfrm>
          <a:prstGeom prst="wedgeRoundRectCallout">
            <a:avLst>
              <a:gd name="adj1" fmla="val -57706"/>
              <a:gd name="adj2" fmla="val 36682"/>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sp>
        <p:nvSpPr>
          <p:cNvPr id="29" name="正方形/長方形 28"/>
          <p:cNvSpPr/>
          <p:nvPr/>
        </p:nvSpPr>
        <p:spPr>
          <a:xfrm>
            <a:off x="5292080" y="620688"/>
            <a:ext cx="3528392"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rgbClr val="FF0000"/>
                </a:solidFill>
              </a:rPr>
              <a:t>プライマーは直接皮膚に付着するとかぶれるおそれがあるため、ゴム手袋などを着用</a:t>
            </a:r>
            <a:r>
              <a:rPr lang="ja-JP" altLang="en-US" sz="1400" b="1" dirty="0">
                <a:solidFill>
                  <a:srgbClr val="FF0000"/>
                </a:solidFill>
              </a:rPr>
              <a:t>。</a:t>
            </a:r>
            <a:endParaRPr kumimoji="1" lang="ja-JP" altLang="en-US" sz="1400" b="1" dirty="0">
              <a:solidFill>
                <a:srgbClr val="FF0000"/>
              </a:solidFill>
            </a:endParaRPr>
          </a:p>
        </p:txBody>
      </p:sp>
      <p:sp>
        <p:nvSpPr>
          <p:cNvPr id="30" name="正方形/長方形 29"/>
          <p:cNvSpPr/>
          <p:nvPr/>
        </p:nvSpPr>
        <p:spPr>
          <a:xfrm>
            <a:off x="8532440" y="7200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１０</a:t>
            </a:r>
            <a:endParaRPr kumimoji="1" lang="ja-JP" altLang="en-US" dirty="0">
              <a:solidFill>
                <a:schemeClr val="tx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44624"/>
            <a:ext cx="9144000" cy="720080"/>
          </a:xfrm>
          <a:prstGeom prst="rect">
            <a:avLst/>
          </a:prstGeom>
          <a:noFill/>
          <a:ln w="25400">
            <a:noFill/>
          </a:ln>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000" b="1" i="0" u="none" strike="noStrike" kern="1200" cap="none" spc="0" normalizeH="0" baseline="0" noProof="0" dirty="0" smtClean="0">
                <a:ln>
                  <a:noFill/>
                </a:ln>
                <a:solidFill>
                  <a:schemeClr val="tx1"/>
                </a:solidFill>
                <a:effectLst/>
                <a:uLnTx/>
                <a:uFillTx/>
                <a:latin typeface="+mj-lt"/>
                <a:ea typeface="+mj-ea"/>
                <a:cs typeface="+mj-cs"/>
              </a:rPr>
              <a:t>１－５　現地補修手順（目地補修）</a:t>
            </a:r>
            <a:r>
              <a:rPr kumimoji="1" lang="ja-JP" altLang="en-US" sz="2400" b="1" i="0" u="none" strike="noStrike" kern="1200" cap="none" spc="0" normalizeH="0" baseline="0" noProof="0" dirty="0" smtClean="0">
                <a:ln>
                  <a:noFill/>
                </a:ln>
                <a:solidFill>
                  <a:schemeClr val="tx1"/>
                </a:solidFill>
                <a:effectLst/>
                <a:uLnTx/>
                <a:uFillTx/>
                <a:latin typeface="+mj-lt"/>
                <a:ea typeface="+mj-ea"/>
                <a:cs typeface="+mj-cs"/>
              </a:rPr>
              <a:t>　～シーリング材注入～</a:t>
            </a:r>
          </a:p>
        </p:txBody>
      </p:sp>
      <p:sp>
        <p:nvSpPr>
          <p:cNvPr id="5" name="右カーブ矢印 4"/>
          <p:cNvSpPr/>
          <p:nvPr/>
        </p:nvSpPr>
        <p:spPr>
          <a:xfrm>
            <a:off x="179512" y="692696"/>
            <a:ext cx="611560" cy="1296144"/>
          </a:xfrm>
          <a:prstGeom prst="curvedRigh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solidFill>
                <a:schemeClr val="tx1"/>
              </a:solidFill>
            </a:endParaRPr>
          </a:p>
        </p:txBody>
      </p:sp>
      <p:pic>
        <p:nvPicPr>
          <p:cNvPr id="6" name="図 5" descr="img-729141031-000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5400000">
            <a:off x="1047038" y="704585"/>
            <a:ext cx="1628620" cy="1992997"/>
          </a:xfrm>
          <a:prstGeom prst="rect">
            <a:avLst/>
          </a:prstGeom>
        </p:spPr>
      </p:pic>
      <p:sp>
        <p:nvSpPr>
          <p:cNvPr id="7" name="正方形/長方形 6"/>
          <p:cNvSpPr/>
          <p:nvPr/>
        </p:nvSpPr>
        <p:spPr>
          <a:xfrm>
            <a:off x="816542" y="2540149"/>
            <a:ext cx="2232248" cy="12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⑥カートリッジをコーキングガンにセットする。引き金を引いてシーリング材を押し出す。</a:t>
            </a:r>
            <a:endParaRPr kumimoji="1" lang="ja-JP" altLang="en-US" b="1" dirty="0">
              <a:solidFill>
                <a:schemeClr val="tx1"/>
              </a:solidFill>
            </a:endParaRPr>
          </a:p>
        </p:txBody>
      </p:sp>
      <p:sp>
        <p:nvSpPr>
          <p:cNvPr id="8" name="右矢印 7"/>
          <p:cNvSpPr/>
          <p:nvPr/>
        </p:nvSpPr>
        <p:spPr>
          <a:xfrm>
            <a:off x="2915816" y="1772816"/>
            <a:ext cx="447675" cy="266700"/>
          </a:xfrm>
          <a:prstGeom prst="righ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pic>
        <p:nvPicPr>
          <p:cNvPr id="9" name="図 8" descr="img-729141031-000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400000">
            <a:off x="3602103" y="704723"/>
            <a:ext cx="1628440" cy="1992903"/>
          </a:xfrm>
          <a:prstGeom prst="rect">
            <a:avLst/>
          </a:prstGeom>
        </p:spPr>
      </p:pic>
      <p:sp>
        <p:nvSpPr>
          <p:cNvPr id="10" name="正方形/長方形 9"/>
          <p:cNvSpPr/>
          <p:nvPr/>
        </p:nvSpPr>
        <p:spPr>
          <a:xfrm>
            <a:off x="3347864" y="2420888"/>
            <a:ext cx="2232248" cy="12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⑦シーリング材は多すぎると思うくらい目地にたっぷり注入する。</a:t>
            </a:r>
            <a:endParaRPr kumimoji="1" lang="ja-JP" altLang="en-US" b="1" dirty="0">
              <a:solidFill>
                <a:schemeClr val="tx1"/>
              </a:solidFill>
            </a:endParaRPr>
          </a:p>
        </p:txBody>
      </p:sp>
      <p:sp>
        <p:nvSpPr>
          <p:cNvPr id="11" name="右矢印 10"/>
          <p:cNvSpPr/>
          <p:nvPr/>
        </p:nvSpPr>
        <p:spPr>
          <a:xfrm>
            <a:off x="5436096" y="1844824"/>
            <a:ext cx="447675" cy="266700"/>
          </a:xfrm>
          <a:prstGeom prst="righ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pic>
        <p:nvPicPr>
          <p:cNvPr id="12" name="図 11" descr="img-729141031-0001.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400000">
            <a:off x="6125081" y="692462"/>
            <a:ext cx="1645552" cy="2037957"/>
          </a:xfrm>
          <a:prstGeom prst="rect">
            <a:avLst/>
          </a:prstGeom>
        </p:spPr>
      </p:pic>
      <p:sp>
        <p:nvSpPr>
          <p:cNvPr id="13" name="正方形/長方形 12"/>
          <p:cNvSpPr/>
          <p:nvPr/>
        </p:nvSpPr>
        <p:spPr>
          <a:xfrm>
            <a:off x="5879186" y="2289759"/>
            <a:ext cx="2232248" cy="12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⑧シーリング材を金ベラで均一に塗り伸ばす。（表面を均す）</a:t>
            </a:r>
            <a:endParaRPr kumimoji="1" lang="ja-JP" altLang="en-US" b="1" dirty="0">
              <a:solidFill>
                <a:schemeClr val="tx1"/>
              </a:solidFill>
            </a:endParaRPr>
          </a:p>
        </p:txBody>
      </p:sp>
      <p:sp>
        <p:nvSpPr>
          <p:cNvPr id="14" name="左カーブ矢印 13"/>
          <p:cNvSpPr/>
          <p:nvPr/>
        </p:nvSpPr>
        <p:spPr>
          <a:xfrm>
            <a:off x="8316416" y="1916832"/>
            <a:ext cx="576064" cy="1152128"/>
          </a:xfrm>
          <a:prstGeom prst="curvedLef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solidFill>
                <a:schemeClr val="tx1"/>
              </a:solidFill>
            </a:endParaRPr>
          </a:p>
        </p:txBody>
      </p:sp>
      <p:sp>
        <p:nvSpPr>
          <p:cNvPr id="15" name="右カーブ矢印 14"/>
          <p:cNvSpPr/>
          <p:nvPr/>
        </p:nvSpPr>
        <p:spPr>
          <a:xfrm>
            <a:off x="107504" y="3356992"/>
            <a:ext cx="611560" cy="1296144"/>
          </a:xfrm>
          <a:prstGeom prst="curvedRigh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solidFill>
                <a:schemeClr val="tx1"/>
              </a:solidFill>
            </a:endParaRPr>
          </a:p>
        </p:txBody>
      </p:sp>
      <p:pic>
        <p:nvPicPr>
          <p:cNvPr id="16" name="図 15" descr="img-729141031-0001.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5400000">
            <a:off x="1037127" y="3723513"/>
            <a:ext cx="1717656" cy="1992726"/>
          </a:xfrm>
          <a:prstGeom prst="rect">
            <a:avLst/>
          </a:prstGeom>
        </p:spPr>
      </p:pic>
      <p:sp>
        <p:nvSpPr>
          <p:cNvPr id="17" name="正方形/長方形 16"/>
          <p:cNvSpPr/>
          <p:nvPr/>
        </p:nvSpPr>
        <p:spPr>
          <a:xfrm>
            <a:off x="801746" y="5551103"/>
            <a:ext cx="2232248" cy="1340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⑨注入後マスキングテープをはがす。シリコン系は硬化がはじまるのが早いので手早く行う。</a:t>
            </a:r>
            <a:endParaRPr kumimoji="1" lang="ja-JP" altLang="en-US" b="1" dirty="0">
              <a:solidFill>
                <a:schemeClr val="tx1"/>
              </a:solidFill>
            </a:endParaRPr>
          </a:p>
        </p:txBody>
      </p:sp>
      <p:sp>
        <p:nvSpPr>
          <p:cNvPr id="18" name="右矢印 17"/>
          <p:cNvSpPr/>
          <p:nvPr/>
        </p:nvSpPr>
        <p:spPr>
          <a:xfrm>
            <a:off x="2915816" y="4602460"/>
            <a:ext cx="447675" cy="266700"/>
          </a:xfrm>
          <a:prstGeom prst="righ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pic>
        <p:nvPicPr>
          <p:cNvPr id="19" name="図 18" descr="img-729141031-0001.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5400000">
            <a:off x="3557473" y="3723448"/>
            <a:ext cx="1717585" cy="1992786"/>
          </a:xfrm>
          <a:prstGeom prst="rect">
            <a:avLst/>
          </a:prstGeom>
        </p:spPr>
      </p:pic>
      <p:sp>
        <p:nvSpPr>
          <p:cNvPr id="20" name="正方形/長方形 19"/>
          <p:cNvSpPr/>
          <p:nvPr/>
        </p:nvSpPr>
        <p:spPr>
          <a:xfrm>
            <a:off x="3347864" y="5445224"/>
            <a:ext cx="2232248" cy="1340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⑩作業完了。シーリング材が乾き、硬化していることを確認してから通水する。</a:t>
            </a:r>
            <a:endParaRPr kumimoji="1" lang="ja-JP" altLang="en-US" b="1" dirty="0">
              <a:solidFill>
                <a:schemeClr val="tx1"/>
              </a:solidFill>
            </a:endParaRPr>
          </a:p>
        </p:txBody>
      </p:sp>
      <p:sp>
        <p:nvSpPr>
          <p:cNvPr id="21" name="角丸四角形吹き出し 20"/>
          <p:cNvSpPr/>
          <p:nvPr/>
        </p:nvSpPr>
        <p:spPr>
          <a:xfrm>
            <a:off x="5868144" y="4005064"/>
            <a:ext cx="2143125" cy="1590675"/>
          </a:xfrm>
          <a:prstGeom prst="wedgeRoundRectCallout">
            <a:avLst>
              <a:gd name="adj1" fmla="val -72971"/>
              <a:gd name="adj2" fmla="val -101286"/>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pic>
        <p:nvPicPr>
          <p:cNvPr id="22" name="図 21" descr="img-601141038-0001.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928879" y="4509120"/>
            <a:ext cx="2027497" cy="563545"/>
          </a:xfrm>
          <a:prstGeom prst="rect">
            <a:avLst/>
          </a:prstGeom>
        </p:spPr>
      </p:pic>
      <p:sp>
        <p:nvSpPr>
          <p:cNvPr id="23" name="正方形/長方形 22"/>
          <p:cNvSpPr/>
          <p:nvPr/>
        </p:nvSpPr>
        <p:spPr>
          <a:xfrm>
            <a:off x="5879186" y="5354144"/>
            <a:ext cx="2232248" cy="1107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rgbClr val="FF0000"/>
                </a:solidFill>
              </a:rPr>
              <a:t>補修材は、変成シリコーン系を使用する。</a:t>
            </a:r>
            <a:endParaRPr kumimoji="1" lang="ja-JP" altLang="en-US" b="1" dirty="0">
              <a:solidFill>
                <a:srgbClr val="FF0000"/>
              </a:solidFill>
            </a:endParaRPr>
          </a:p>
        </p:txBody>
      </p:sp>
      <p:sp>
        <p:nvSpPr>
          <p:cNvPr id="24" name="正方形/長方形 23"/>
          <p:cNvSpPr/>
          <p:nvPr/>
        </p:nvSpPr>
        <p:spPr>
          <a:xfrm>
            <a:off x="7236296" y="3645024"/>
            <a:ext cx="864096" cy="369332"/>
          </a:xfrm>
          <a:prstGeom prst="rect">
            <a:avLst/>
          </a:prstGeom>
        </p:spPr>
        <p:txBody>
          <a:bodyPr wrap="square">
            <a:spAutoFit/>
          </a:bodyPr>
          <a:lstStyle/>
          <a:p>
            <a:r>
              <a:rPr lang="ja-JP" altLang="en-US" b="1" dirty="0" smtClean="0">
                <a:solidFill>
                  <a:srgbClr val="FF0000"/>
                </a:solidFill>
              </a:rPr>
              <a:t>（注）</a:t>
            </a:r>
            <a:endParaRPr lang="ja-JP" altLang="en-US" b="1" dirty="0">
              <a:solidFill>
                <a:srgbClr val="FF0000"/>
              </a:solidFill>
            </a:endParaRPr>
          </a:p>
        </p:txBody>
      </p:sp>
      <p:sp>
        <p:nvSpPr>
          <p:cNvPr id="26" name="正方形/長方形 25"/>
          <p:cNvSpPr/>
          <p:nvPr/>
        </p:nvSpPr>
        <p:spPr>
          <a:xfrm>
            <a:off x="8532440" y="638132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１１</a:t>
            </a:r>
            <a:endParaRPr kumimoji="1" lang="ja-JP" altLang="en-US" dirty="0">
              <a:solidFill>
                <a:schemeClr val="tx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44624"/>
            <a:ext cx="9144000" cy="720080"/>
          </a:xfrm>
          <a:prstGeom prst="rect">
            <a:avLst/>
          </a:prstGeom>
          <a:noFill/>
          <a:ln w="25400">
            <a:noFill/>
          </a:ln>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000" b="1" i="0" u="none" strike="noStrike" kern="1200" cap="none" spc="0" normalizeH="0" baseline="0" noProof="0" dirty="0" smtClean="0">
                <a:ln>
                  <a:noFill/>
                </a:ln>
                <a:solidFill>
                  <a:schemeClr val="tx1"/>
                </a:solidFill>
                <a:effectLst/>
                <a:uLnTx/>
                <a:uFillTx/>
                <a:latin typeface="+mj-lt"/>
                <a:ea typeface="+mj-ea"/>
                <a:cs typeface="+mj-cs"/>
              </a:rPr>
              <a:t>１－６　現地補修手順（目地補修）</a:t>
            </a:r>
            <a:r>
              <a:rPr kumimoji="1" lang="ja-JP" altLang="en-US" sz="2400" b="1" i="0" u="none" strike="noStrike" kern="1200" cap="none" spc="0" normalizeH="0" baseline="0" noProof="0" dirty="0" smtClean="0">
                <a:ln>
                  <a:noFill/>
                </a:ln>
                <a:solidFill>
                  <a:schemeClr val="tx1"/>
                </a:solidFill>
                <a:effectLst/>
                <a:uLnTx/>
                <a:uFillTx/>
                <a:latin typeface="+mj-lt"/>
                <a:ea typeface="+mj-ea"/>
                <a:cs typeface="+mj-cs"/>
              </a:rPr>
              <a:t>～インスタントモルタル～</a:t>
            </a:r>
          </a:p>
        </p:txBody>
      </p:sp>
      <p:sp>
        <p:nvSpPr>
          <p:cNvPr id="5" name="正方形/長方形 4"/>
          <p:cNvSpPr/>
          <p:nvPr/>
        </p:nvSpPr>
        <p:spPr>
          <a:xfrm>
            <a:off x="179512" y="679766"/>
            <a:ext cx="5184576" cy="430887"/>
          </a:xfrm>
          <a:prstGeom prst="rect">
            <a:avLst/>
          </a:prstGeom>
        </p:spPr>
        <p:txBody>
          <a:bodyPr wrap="square">
            <a:spAutoFit/>
          </a:bodyPr>
          <a:lstStyle/>
          <a:p>
            <a:r>
              <a:rPr lang="en-US" altLang="ja-JP" sz="2200" dirty="0" smtClean="0"/>
              <a:t>【</a:t>
            </a:r>
            <a:r>
              <a:rPr lang="ja-JP" altLang="en-US" sz="2200" dirty="0" smtClean="0"/>
              <a:t>目地補修</a:t>
            </a:r>
            <a:r>
              <a:rPr lang="en-US" altLang="ja-JP" sz="2200" dirty="0" smtClean="0"/>
              <a:t>】</a:t>
            </a:r>
            <a:r>
              <a:rPr lang="ja-JP" altLang="en-US" sz="2200" dirty="0" smtClean="0"/>
              <a:t>　～インスタントモルタル～</a:t>
            </a:r>
            <a:r>
              <a:rPr lang="en-US" altLang="ja-JP" sz="2200" dirty="0" smtClean="0"/>
              <a:t> </a:t>
            </a:r>
            <a:endParaRPr lang="ja-JP" altLang="en-US" sz="2200" dirty="0"/>
          </a:p>
        </p:txBody>
      </p:sp>
      <p:pic>
        <p:nvPicPr>
          <p:cNvPr id="6" name="図 5" descr="img-729141031-000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5400000">
            <a:off x="939391" y="1092535"/>
            <a:ext cx="1627785" cy="2037032"/>
          </a:xfrm>
          <a:prstGeom prst="rect">
            <a:avLst/>
          </a:prstGeom>
        </p:spPr>
      </p:pic>
      <p:sp>
        <p:nvSpPr>
          <p:cNvPr id="7" name="右矢印 6"/>
          <p:cNvSpPr/>
          <p:nvPr/>
        </p:nvSpPr>
        <p:spPr>
          <a:xfrm>
            <a:off x="2828181" y="1916832"/>
            <a:ext cx="447675" cy="266700"/>
          </a:xfrm>
          <a:prstGeom prst="righ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pic>
        <p:nvPicPr>
          <p:cNvPr id="8" name="図 7" descr="img-729141031-000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400000">
            <a:off x="3500367" y="1092608"/>
            <a:ext cx="1627703" cy="2036969"/>
          </a:xfrm>
          <a:prstGeom prst="rect">
            <a:avLst/>
          </a:prstGeom>
        </p:spPr>
      </p:pic>
      <p:sp>
        <p:nvSpPr>
          <p:cNvPr id="9" name="右矢印 8"/>
          <p:cNvSpPr/>
          <p:nvPr/>
        </p:nvSpPr>
        <p:spPr>
          <a:xfrm>
            <a:off x="5364088" y="1938164"/>
            <a:ext cx="447675" cy="266700"/>
          </a:xfrm>
          <a:prstGeom prst="righ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sp>
        <p:nvSpPr>
          <p:cNvPr id="11" name="左カーブ矢印 10"/>
          <p:cNvSpPr/>
          <p:nvPr/>
        </p:nvSpPr>
        <p:spPr>
          <a:xfrm>
            <a:off x="8244408" y="1988840"/>
            <a:ext cx="576064" cy="1152128"/>
          </a:xfrm>
          <a:prstGeom prst="curvedLef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solidFill>
                <a:schemeClr val="tx1"/>
              </a:solidFill>
            </a:endParaRPr>
          </a:p>
        </p:txBody>
      </p:sp>
      <p:sp>
        <p:nvSpPr>
          <p:cNvPr id="12" name="正方形/長方形 11"/>
          <p:cNvSpPr/>
          <p:nvPr/>
        </p:nvSpPr>
        <p:spPr>
          <a:xfrm>
            <a:off x="693152" y="2459691"/>
            <a:ext cx="1795948" cy="1362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①清掃終了。</a:t>
            </a:r>
            <a:endParaRPr kumimoji="1" lang="ja-JP" altLang="en-US" b="1" dirty="0">
              <a:solidFill>
                <a:schemeClr val="tx1"/>
              </a:solidFill>
            </a:endParaRPr>
          </a:p>
        </p:txBody>
      </p:sp>
      <p:sp>
        <p:nvSpPr>
          <p:cNvPr id="13" name="正方形/長方形 12"/>
          <p:cNvSpPr/>
          <p:nvPr/>
        </p:nvSpPr>
        <p:spPr>
          <a:xfrm>
            <a:off x="3251852" y="2722808"/>
            <a:ext cx="2232248" cy="1368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②目地のすき間が大きいときにはバックアップ材を充填する。</a:t>
            </a:r>
            <a:endParaRPr kumimoji="1" lang="ja-JP" altLang="en-US" b="1" dirty="0">
              <a:solidFill>
                <a:schemeClr val="tx1"/>
              </a:solidFill>
            </a:endParaRPr>
          </a:p>
        </p:txBody>
      </p:sp>
      <p:pic>
        <p:nvPicPr>
          <p:cNvPr id="15" name="図 14" descr="RIMG0010.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74533" y="1297158"/>
            <a:ext cx="2208245" cy="1656184"/>
          </a:xfrm>
          <a:prstGeom prst="rect">
            <a:avLst/>
          </a:prstGeom>
        </p:spPr>
      </p:pic>
      <p:sp>
        <p:nvSpPr>
          <p:cNvPr id="16" name="右カーブ矢印 15"/>
          <p:cNvSpPr/>
          <p:nvPr/>
        </p:nvSpPr>
        <p:spPr>
          <a:xfrm>
            <a:off x="107504" y="3356992"/>
            <a:ext cx="611560" cy="1296144"/>
          </a:xfrm>
          <a:prstGeom prst="curvedRigh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solidFill>
                <a:schemeClr val="tx1"/>
              </a:solidFill>
            </a:endParaRPr>
          </a:p>
        </p:txBody>
      </p:sp>
      <p:sp>
        <p:nvSpPr>
          <p:cNvPr id="17" name="正方形/長方形 16"/>
          <p:cNvSpPr/>
          <p:nvPr/>
        </p:nvSpPr>
        <p:spPr>
          <a:xfrm>
            <a:off x="5874533" y="2599549"/>
            <a:ext cx="2232248" cy="12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③モルタルを練り混ぜる。</a:t>
            </a:r>
            <a:endParaRPr kumimoji="1" lang="ja-JP" altLang="en-US" b="1" dirty="0">
              <a:solidFill>
                <a:schemeClr val="tx1"/>
              </a:solidFill>
            </a:endParaRPr>
          </a:p>
        </p:txBody>
      </p:sp>
      <p:sp>
        <p:nvSpPr>
          <p:cNvPr id="18" name="右矢印 17"/>
          <p:cNvSpPr/>
          <p:nvPr/>
        </p:nvSpPr>
        <p:spPr>
          <a:xfrm>
            <a:off x="2915816" y="4818484"/>
            <a:ext cx="447675" cy="266700"/>
          </a:xfrm>
          <a:prstGeom prst="righ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sp>
        <p:nvSpPr>
          <p:cNvPr id="20" name="正方形/長方形 19"/>
          <p:cNvSpPr/>
          <p:nvPr/>
        </p:nvSpPr>
        <p:spPr>
          <a:xfrm>
            <a:off x="734767" y="5559896"/>
            <a:ext cx="2232248" cy="1368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④モルタルを目地部にしっかりと入るようにゴム手袋で押しつけながら塗り込む。</a:t>
            </a:r>
            <a:endParaRPr kumimoji="1" lang="ja-JP" altLang="en-US" b="1" dirty="0">
              <a:solidFill>
                <a:schemeClr val="tx1"/>
              </a:solidFill>
            </a:endParaRPr>
          </a:p>
        </p:txBody>
      </p:sp>
      <p:sp>
        <p:nvSpPr>
          <p:cNvPr id="23" name="正方形/長方形 22"/>
          <p:cNvSpPr/>
          <p:nvPr/>
        </p:nvSpPr>
        <p:spPr>
          <a:xfrm>
            <a:off x="3355677" y="5193196"/>
            <a:ext cx="2232248" cy="12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⑤モルタル充填完了。</a:t>
            </a:r>
            <a:endParaRPr kumimoji="1" lang="ja-JP" altLang="en-US" b="1" dirty="0">
              <a:solidFill>
                <a:schemeClr val="tx1"/>
              </a:solidFill>
            </a:endParaRPr>
          </a:p>
        </p:txBody>
      </p:sp>
      <p:pic>
        <p:nvPicPr>
          <p:cNvPr id="26" name="図 25" descr="P1060508.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5576" y="4149080"/>
            <a:ext cx="2032000" cy="1524000"/>
          </a:xfrm>
          <a:prstGeom prst="rect">
            <a:avLst/>
          </a:prstGeom>
        </p:spPr>
      </p:pic>
      <p:pic>
        <p:nvPicPr>
          <p:cNvPr id="28" name="図 27" descr="DSCN1397.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19872" y="4149080"/>
            <a:ext cx="1999488" cy="1499616"/>
          </a:xfrm>
          <a:prstGeom prst="rect">
            <a:avLst/>
          </a:prstGeom>
        </p:spPr>
      </p:pic>
      <p:pic>
        <p:nvPicPr>
          <p:cNvPr id="21" name="図 20"/>
          <p:cNvPicPr/>
          <p:nvPr/>
        </p:nvPicPr>
        <p:blipFill rotWithShape="1">
          <a:blip r:embed="rId7" cstate="email">
            <a:extLst>
              <a:ext uri="{28A0092B-C50C-407E-A947-70E740481C1C}">
                <a14:useLocalDpi xmlns:a14="http://schemas.microsoft.com/office/drawing/2010/main"/>
              </a:ext>
            </a:extLst>
          </a:blip>
          <a:srcRect/>
          <a:stretch/>
        </p:blipFill>
        <p:spPr>
          <a:xfrm>
            <a:off x="5652120" y="4411341"/>
            <a:ext cx="3347864" cy="1907282"/>
          </a:xfrm>
          <a:prstGeom prst="rect">
            <a:avLst/>
          </a:prstGeom>
        </p:spPr>
      </p:pic>
      <p:sp>
        <p:nvSpPr>
          <p:cNvPr id="22" name="正方形/長方形 21"/>
          <p:cNvSpPr/>
          <p:nvPr/>
        </p:nvSpPr>
        <p:spPr>
          <a:xfrm>
            <a:off x="8532440" y="7200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１２</a:t>
            </a:r>
            <a:endParaRPr kumimoji="1" lang="ja-JP" altLang="en-US" dirty="0">
              <a:solidFill>
                <a:schemeClr val="tx1"/>
              </a:solidFill>
            </a:endParaRPr>
          </a:p>
        </p:txBody>
      </p:sp>
      <p:sp>
        <p:nvSpPr>
          <p:cNvPr id="2" name="正方形/長方形 1"/>
          <p:cNvSpPr/>
          <p:nvPr/>
        </p:nvSpPr>
        <p:spPr>
          <a:xfrm>
            <a:off x="5548295" y="4019054"/>
            <a:ext cx="3350597" cy="400110"/>
          </a:xfrm>
          <a:prstGeom prst="rect">
            <a:avLst/>
          </a:prstGeom>
        </p:spPr>
        <p:txBody>
          <a:bodyPr wrap="none">
            <a:spAutoFit/>
          </a:bodyPr>
          <a:lstStyle/>
          <a:p>
            <a:r>
              <a:rPr lang="ja-JP" altLang="en-US" sz="2000" b="1" u="sng" dirty="0" smtClean="0">
                <a:solidFill>
                  <a:srgbClr val="FF0000"/>
                </a:solidFill>
              </a:rPr>
              <a:t>インスタントモルタルの作り方</a:t>
            </a:r>
            <a:endParaRPr lang="ja-JP" altLang="en-US" sz="2000" u="sng" dirty="0">
              <a:solidFill>
                <a:srgbClr val="FF0000"/>
              </a:solidFill>
            </a:endParaRPr>
          </a:p>
        </p:txBody>
      </p:sp>
      <p:sp>
        <p:nvSpPr>
          <p:cNvPr id="3" name="正方形/長方形 2"/>
          <p:cNvSpPr/>
          <p:nvPr/>
        </p:nvSpPr>
        <p:spPr>
          <a:xfrm>
            <a:off x="5652120" y="4411341"/>
            <a:ext cx="3347864" cy="19072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44624"/>
            <a:ext cx="9144000" cy="720080"/>
          </a:xfrm>
          <a:prstGeom prst="rect">
            <a:avLst/>
          </a:prstGeom>
          <a:noFill/>
          <a:ln w="25400">
            <a:noFill/>
          </a:ln>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000" b="1" i="0" u="none" strike="noStrike" kern="1200" cap="none" spc="0" normalizeH="0" baseline="0" noProof="0" dirty="0" smtClean="0">
                <a:ln>
                  <a:noFill/>
                </a:ln>
                <a:solidFill>
                  <a:schemeClr val="tx1"/>
                </a:solidFill>
                <a:effectLst/>
                <a:uLnTx/>
                <a:uFillTx/>
                <a:latin typeface="+mj-lt"/>
                <a:ea typeface="+mj-ea"/>
                <a:cs typeface="+mj-cs"/>
              </a:rPr>
              <a:t>１－７　現地補修手順（目地補修）</a:t>
            </a:r>
            <a:r>
              <a:rPr kumimoji="1" lang="ja-JP" altLang="en-US" sz="2400" b="1" i="0" u="none" strike="noStrike" kern="1200" cap="none" spc="0" normalizeH="0" baseline="0" noProof="0" dirty="0" smtClean="0">
                <a:ln>
                  <a:noFill/>
                </a:ln>
                <a:solidFill>
                  <a:schemeClr val="tx1"/>
                </a:solidFill>
                <a:effectLst/>
                <a:uLnTx/>
                <a:uFillTx/>
                <a:latin typeface="+mj-lt"/>
                <a:ea typeface="+mj-ea"/>
                <a:cs typeface="+mj-cs"/>
              </a:rPr>
              <a:t>　～テープタイプ①～</a:t>
            </a:r>
          </a:p>
        </p:txBody>
      </p:sp>
      <p:sp>
        <p:nvSpPr>
          <p:cNvPr id="18" name="右矢印 17"/>
          <p:cNvSpPr/>
          <p:nvPr/>
        </p:nvSpPr>
        <p:spPr>
          <a:xfrm>
            <a:off x="2900189" y="1556792"/>
            <a:ext cx="447675" cy="266700"/>
          </a:xfrm>
          <a:prstGeom prst="righ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sp>
        <p:nvSpPr>
          <p:cNvPr id="22" name="正方形/長方形 21"/>
          <p:cNvSpPr/>
          <p:nvPr/>
        </p:nvSpPr>
        <p:spPr>
          <a:xfrm>
            <a:off x="3299402" y="2572904"/>
            <a:ext cx="2384354" cy="108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②専用プライマーを刷毛等で塗布（ｼｰﾄ幅</a:t>
            </a:r>
            <a:r>
              <a:rPr lang="en-US" altLang="ja-JP" b="1" dirty="0" smtClean="0">
                <a:solidFill>
                  <a:schemeClr val="tx1"/>
                </a:solidFill>
              </a:rPr>
              <a:t>15cm</a:t>
            </a:r>
            <a:r>
              <a:rPr lang="ja-JP" altLang="en-US" b="1" dirty="0" smtClean="0">
                <a:solidFill>
                  <a:schemeClr val="tx1"/>
                </a:solidFill>
              </a:rPr>
              <a:t>以上</a:t>
            </a:r>
            <a:r>
              <a:rPr lang="ja-JP" altLang="en-US" b="1" dirty="0">
                <a:solidFill>
                  <a:schemeClr val="tx1"/>
                </a:solidFill>
              </a:rPr>
              <a:t>）</a:t>
            </a:r>
            <a:endParaRPr lang="en-US" altLang="ja-JP" b="1" dirty="0" smtClean="0">
              <a:solidFill>
                <a:schemeClr val="tx1"/>
              </a:solidFill>
            </a:endParaRPr>
          </a:p>
          <a:p>
            <a:r>
              <a:rPr kumimoji="1" lang="en-US" altLang="ja-JP" b="1" dirty="0" smtClean="0">
                <a:solidFill>
                  <a:srgbClr val="FF0000"/>
                </a:solidFill>
              </a:rPr>
              <a:t>40</a:t>
            </a:r>
            <a:r>
              <a:rPr kumimoji="1" lang="ja-JP" altLang="en-US" b="1" dirty="0" smtClean="0">
                <a:solidFill>
                  <a:srgbClr val="FF0000"/>
                </a:solidFill>
              </a:rPr>
              <a:t>分程度乾燥させる。</a:t>
            </a:r>
            <a:endParaRPr kumimoji="1" lang="ja-JP" altLang="en-US" b="1" dirty="0">
              <a:solidFill>
                <a:srgbClr val="FF0000"/>
              </a:solidFill>
            </a:endParaRPr>
          </a:p>
        </p:txBody>
      </p:sp>
      <p:pic>
        <p:nvPicPr>
          <p:cNvPr id="2050" name="Picture 2"/>
          <p:cNvPicPr>
            <a:picLocks noChangeAspect="1" noChangeArrowheads="1"/>
          </p:cNvPicPr>
          <p:nvPr/>
        </p:nvPicPr>
        <p:blipFill>
          <a:blip r:embed="rId2" cstate="print"/>
          <a:srcRect/>
          <a:stretch>
            <a:fillRect/>
          </a:stretch>
        </p:blipFill>
        <p:spPr bwMode="auto">
          <a:xfrm rot="5400000">
            <a:off x="1016910" y="650747"/>
            <a:ext cx="1574486" cy="2109811"/>
          </a:xfrm>
          <a:prstGeom prst="rect">
            <a:avLst/>
          </a:prstGeom>
          <a:noFill/>
          <a:ln w="9525">
            <a:noFill/>
            <a:miter lim="800000"/>
            <a:headEnd/>
            <a:tailEnd/>
          </a:ln>
        </p:spPr>
      </p:pic>
      <p:sp>
        <p:nvSpPr>
          <p:cNvPr id="9" name="正方形/長方形 8"/>
          <p:cNvSpPr/>
          <p:nvPr/>
        </p:nvSpPr>
        <p:spPr>
          <a:xfrm>
            <a:off x="692154" y="2420888"/>
            <a:ext cx="2232248"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①清掃完了。</a:t>
            </a:r>
            <a:endParaRPr lang="en-US" altLang="ja-JP" b="1" dirty="0" smtClean="0">
              <a:solidFill>
                <a:schemeClr val="tx1"/>
              </a:solidFill>
            </a:endParaRPr>
          </a:p>
          <a:p>
            <a:r>
              <a:rPr kumimoji="1" lang="ja-JP" altLang="en-US" b="1" dirty="0" smtClean="0">
                <a:solidFill>
                  <a:srgbClr val="FF0000"/>
                </a:solidFill>
              </a:rPr>
              <a:t>既設目地の取り外しは不要。</a:t>
            </a:r>
            <a:endParaRPr kumimoji="1" lang="ja-JP" altLang="en-US" b="1" dirty="0">
              <a:solidFill>
                <a:srgbClr val="FF0000"/>
              </a:solidFill>
            </a:endParaRPr>
          </a:p>
        </p:txBody>
      </p:sp>
      <p:sp>
        <p:nvSpPr>
          <p:cNvPr id="11" name="右矢印 10"/>
          <p:cNvSpPr/>
          <p:nvPr/>
        </p:nvSpPr>
        <p:spPr>
          <a:xfrm>
            <a:off x="5684864" y="1556792"/>
            <a:ext cx="447675" cy="266700"/>
          </a:xfrm>
          <a:prstGeom prst="righ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sp>
        <p:nvSpPr>
          <p:cNvPr id="13" name="左カーブ矢印 12"/>
          <p:cNvSpPr/>
          <p:nvPr/>
        </p:nvSpPr>
        <p:spPr>
          <a:xfrm>
            <a:off x="8388424" y="1988840"/>
            <a:ext cx="576064" cy="1152128"/>
          </a:xfrm>
          <a:prstGeom prst="curvedLef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solidFill>
                <a:schemeClr val="tx1"/>
              </a:solidFill>
            </a:endParaRPr>
          </a:p>
        </p:txBody>
      </p:sp>
      <p:sp>
        <p:nvSpPr>
          <p:cNvPr id="14" name="右カーブ矢印 13"/>
          <p:cNvSpPr/>
          <p:nvPr/>
        </p:nvSpPr>
        <p:spPr>
          <a:xfrm>
            <a:off x="107504" y="3356992"/>
            <a:ext cx="611560" cy="1296144"/>
          </a:xfrm>
          <a:prstGeom prst="curvedRigh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solidFill>
                <a:schemeClr val="tx1"/>
              </a:solidFill>
            </a:endParaRPr>
          </a:p>
        </p:txBody>
      </p:sp>
      <p:sp>
        <p:nvSpPr>
          <p:cNvPr id="15" name="正方形/長方形 14"/>
          <p:cNvSpPr/>
          <p:nvPr/>
        </p:nvSpPr>
        <p:spPr>
          <a:xfrm>
            <a:off x="6088997" y="2410727"/>
            <a:ext cx="2299425" cy="926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③シートを必要な長さに切断する。</a:t>
            </a:r>
            <a:endParaRPr kumimoji="1" lang="ja-JP" altLang="en-US" b="1" dirty="0">
              <a:solidFill>
                <a:srgbClr val="FF0000"/>
              </a:solidFill>
            </a:endParaRPr>
          </a:p>
        </p:txBody>
      </p:sp>
      <p:sp>
        <p:nvSpPr>
          <p:cNvPr id="19" name="右矢印 18"/>
          <p:cNvSpPr/>
          <p:nvPr/>
        </p:nvSpPr>
        <p:spPr>
          <a:xfrm>
            <a:off x="2915816" y="4386436"/>
            <a:ext cx="447675" cy="266700"/>
          </a:xfrm>
          <a:prstGeom prst="righ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sp>
        <p:nvSpPr>
          <p:cNvPr id="21" name="右矢印 20"/>
          <p:cNvSpPr/>
          <p:nvPr/>
        </p:nvSpPr>
        <p:spPr>
          <a:xfrm>
            <a:off x="5852517" y="4386436"/>
            <a:ext cx="447675" cy="266700"/>
          </a:xfrm>
          <a:prstGeom prst="righ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sp>
        <p:nvSpPr>
          <p:cNvPr id="26" name="正方形/長方形 25"/>
          <p:cNvSpPr/>
          <p:nvPr/>
        </p:nvSpPr>
        <p:spPr>
          <a:xfrm>
            <a:off x="683568" y="5085184"/>
            <a:ext cx="2304256" cy="1584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④接着部をガスバーナーで炙る。</a:t>
            </a:r>
            <a:endParaRPr lang="en-US" altLang="ja-JP" b="1" dirty="0" smtClean="0">
              <a:solidFill>
                <a:schemeClr val="tx1"/>
              </a:solidFill>
            </a:endParaRPr>
          </a:p>
          <a:p>
            <a:r>
              <a:rPr lang="ja-JP" altLang="en-US" b="1" dirty="0" smtClean="0">
                <a:solidFill>
                  <a:srgbClr val="FF0000"/>
                </a:solidFill>
              </a:rPr>
              <a:t>炙りすぎないように注意。</a:t>
            </a:r>
            <a:endParaRPr lang="en-US" altLang="ja-JP" b="1" dirty="0" smtClean="0">
              <a:solidFill>
                <a:srgbClr val="FF0000"/>
              </a:solidFill>
            </a:endParaRPr>
          </a:p>
          <a:p>
            <a:endParaRPr kumimoji="1" lang="ja-JP" altLang="en-US" sz="1400" b="1" dirty="0">
              <a:solidFill>
                <a:srgbClr val="FF0000"/>
              </a:solidFill>
            </a:endParaRPr>
          </a:p>
        </p:txBody>
      </p:sp>
      <p:sp>
        <p:nvSpPr>
          <p:cNvPr id="39" name="正方形/長方形 38"/>
          <p:cNvSpPr/>
          <p:nvPr/>
        </p:nvSpPr>
        <p:spPr>
          <a:xfrm>
            <a:off x="3301348" y="5163451"/>
            <a:ext cx="2382407" cy="1584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⑤炙った部分を水路面に押し当て接着。</a:t>
            </a:r>
            <a:endParaRPr lang="en-US" altLang="ja-JP" b="1" dirty="0" smtClean="0">
              <a:solidFill>
                <a:schemeClr val="tx1"/>
              </a:solidFill>
            </a:endParaRPr>
          </a:p>
          <a:p>
            <a:r>
              <a:rPr lang="ja-JP" altLang="en-US" b="1" dirty="0" smtClean="0">
                <a:solidFill>
                  <a:schemeClr val="tx1"/>
                </a:solidFill>
              </a:rPr>
              <a:t>（重ね幅は、</a:t>
            </a:r>
            <a:r>
              <a:rPr lang="en-US" altLang="ja-JP" b="1" dirty="0" smtClean="0">
                <a:solidFill>
                  <a:schemeClr val="tx1"/>
                </a:solidFill>
              </a:rPr>
              <a:t>1cm</a:t>
            </a:r>
            <a:r>
              <a:rPr lang="ja-JP" altLang="en-US" b="1" dirty="0" smtClean="0">
                <a:solidFill>
                  <a:schemeClr val="tx1"/>
                </a:solidFill>
              </a:rPr>
              <a:t>程度で可）</a:t>
            </a:r>
            <a:endParaRPr lang="en-US" altLang="ja-JP" b="1" dirty="0" smtClean="0">
              <a:solidFill>
                <a:schemeClr val="tx1"/>
              </a:solidFill>
            </a:endParaRPr>
          </a:p>
          <a:p>
            <a:r>
              <a:rPr lang="ja-JP" altLang="en-US" b="1" dirty="0" smtClean="0">
                <a:solidFill>
                  <a:srgbClr val="FF0000"/>
                </a:solidFill>
              </a:rPr>
              <a:t>炙り及び接着は少しずつ繰り返し行う。</a:t>
            </a:r>
            <a:endParaRPr lang="en-US" altLang="ja-JP" b="1" dirty="0" smtClean="0">
              <a:solidFill>
                <a:srgbClr val="FF0000"/>
              </a:solidFill>
            </a:endParaRPr>
          </a:p>
        </p:txBody>
      </p:sp>
      <p:sp>
        <p:nvSpPr>
          <p:cNvPr id="42" name="正方形/長方形 41"/>
          <p:cNvSpPr/>
          <p:nvPr/>
        </p:nvSpPr>
        <p:spPr>
          <a:xfrm>
            <a:off x="6300192" y="5152118"/>
            <a:ext cx="2232248" cy="522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⑥④・⑤の作業を繰り返し行う。</a:t>
            </a:r>
            <a:endParaRPr kumimoji="1" lang="ja-JP" altLang="en-US" b="1" dirty="0">
              <a:solidFill>
                <a:srgbClr val="FF0000"/>
              </a:solidFill>
            </a:endParaRPr>
          </a:p>
        </p:txBody>
      </p:sp>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75932" y="906243"/>
            <a:ext cx="2324958" cy="1682931"/>
          </a:xfrm>
          <a:prstGeom prst="rect">
            <a:avLst/>
          </a:prstGeom>
        </p:spPr>
      </p:pic>
      <p:pic>
        <p:nvPicPr>
          <p:cNvPr id="3" name="図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32539" y="897591"/>
            <a:ext cx="2255886" cy="1691583"/>
          </a:xfrm>
          <a:prstGeom prst="rect">
            <a:avLst/>
          </a:prstGeom>
        </p:spPr>
      </p:pic>
      <p:pic>
        <p:nvPicPr>
          <p:cNvPr id="5" name="図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1309" y="3570087"/>
            <a:ext cx="2090914" cy="1632697"/>
          </a:xfrm>
          <a:prstGeom prst="rect">
            <a:avLst/>
          </a:prstGeom>
        </p:spPr>
      </p:pic>
      <p:pic>
        <p:nvPicPr>
          <p:cNvPr id="6" name="図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93066" y="3636754"/>
            <a:ext cx="2290690" cy="1499361"/>
          </a:xfrm>
          <a:prstGeom prst="rect">
            <a:avLst/>
          </a:prstGeom>
        </p:spPr>
      </p:pic>
      <p:pic>
        <p:nvPicPr>
          <p:cNvPr id="7" name="図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41765" y="3599283"/>
            <a:ext cx="2356685" cy="1485901"/>
          </a:xfrm>
          <a:prstGeom prst="rect">
            <a:avLst/>
          </a:prstGeom>
        </p:spPr>
      </p:pic>
      <p:sp>
        <p:nvSpPr>
          <p:cNvPr id="23" name="正方形/長方形 22"/>
          <p:cNvSpPr/>
          <p:nvPr/>
        </p:nvSpPr>
        <p:spPr>
          <a:xfrm>
            <a:off x="8532440" y="638132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１</a:t>
            </a:r>
            <a:r>
              <a:rPr lang="ja-JP" altLang="en-US" dirty="0">
                <a:solidFill>
                  <a:schemeClr val="tx1"/>
                </a:solidFill>
              </a:rPr>
              <a:t>３</a:t>
            </a:r>
            <a:endParaRPr kumimoji="1" lang="ja-JP" altLang="en-US" dirty="0">
              <a:solidFill>
                <a:schemeClr val="tx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44624"/>
            <a:ext cx="9144000" cy="720080"/>
          </a:xfrm>
          <a:prstGeom prst="rect">
            <a:avLst/>
          </a:prstGeom>
          <a:noFill/>
          <a:ln w="25400">
            <a:noFill/>
          </a:ln>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000" b="1" i="0" u="none" strike="noStrike" kern="1200" cap="none" spc="0" normalizeH="0" baseline="0" noProof="0" dirty="0" smtClean="0">
                <a:ln>
                  <a:noFill/>
                </a:ln>
                <a:solidFill>
                  <a:schemeClr val="tx1"/>
                </a:solidFill>
                <a:effectLst/>
                <a:uLnTx/>
                <a:uFillTx/>
                <a:latin typeface="+mj-lt"/>
                <a:ea typeface="+mj-ea"/>
                <a:cs typeface="+mj-cs"/>
              </a:rPr>
              <a:t>１－７　現地補修手順（目地補修）</a:t>
            </a:r>
            <a:r>
              <a:rPr kumimoji="1" lang="ja-JP" altLang="en-US" sz="2400" b="1" i="0" u="none" strike="noStrike" kern="1200" cap="none" spc="0" normalizeH="0" baseline="0" noProof="0" dirty="0" smtClean="0">
                <a:ln>
                  <a:noFill/>
                </a:ln>
                <a:solidFill>
                  <a:schemeClr val="tx1"/>
                </a:solidFill>
                <a:effectLst/>
                <a:uLnTx/>
                <a:uFillTx/>
                <a:latin typeface="+mj-lt"/>
                <a:ea typeface="+mj-ea"/>
                <a:cs typeface="+mj-cs"/>
              </a:rPr>
              <a:t>　～テープタイプ①～</a:t>
            </a:r>
          </a:p>
        </p:txBody>
      </p:sp>
      <p:sp>
        <p:nvSpPr>
          <p:cNvPr id="18" name="右矢印 17"/>
          <p:cNvSpPr/>
          <p:nvPr/>
        </p:nvSpPr>
        <p:spPr>
          <a:xfrm>
            <a:off x="2900189" y="1556792"/>
            <a:ext cx="447675" cy="266700"/>
          </a:xfrm>
          <a:prstGeom prst="righ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pic>
        <p:nvPicPr>
          <p:cNvPr id="23" name="図 2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8873" y="830288"/>
            <a:ext cx="2247493" cy="1583276"/>
          </a:xfrm>
          <a:prstGeom prst="rect">
            <a:avLst/>
          </a:prstGeom>
        </p:spPr>
      </p:pic>
      <p:pic>
        <p:nvPicPr>
          <p:cNvPr id="24" name="図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87355" y="830288"/>
            <a:ext cx="2369290" cy="1608868"/>
          </a:xfrm>
          <a:prstGeom prst="rect">
            <a:avLst/>
          </a:prstGeom>
        </p:spPr>
      </p:pic>
      <p:sp>
        <p:nvSpPr>
          <p:cNvPr id="27" name="正方形/長方形 26"/>
          <p:cNvSpPr/>
          <p:nvPr/>
        </p:nvSpPr>
        <p:spPr>
          <a:xfrm>
            <a:off x="465049" y="2060848"/>
            <a:ext cx="2435139" cy="162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⑦シートの接着が終わったら端部を炙りコンクリート面と馴染ませる。</a:t>
            </a:r>
            <a:endParaRPr kumimoji="1" lang="ja-JP" altLang="en-US" b="1" dirty="0">
              <a:solidFill>
                <a:schemeClr val="tx1"/>
              </a:solidFill>
            </a:endParaRPr>
          </a:p>
        </p:txBody>
      </p:sp>
      <p:sp>
        <p:nvSpPr>
          <p:cNvPr id="28" name="正方形/長方形 27"/>
          <p:cNvSpPr/>
          <p:nvPr/>
        </p:nvSpPr>
        <p:spPr>
          <a:xfrm>
            <a:off x="3347864" y="2126851"/>
            <a:ext cx="2520280" cy="108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⑧養生が終われば完成。</a:t>
            </a:r>
            <a:endParaRPr kumimoji="1" lang="ja-JP" altLang="en-US" b="1" dirty="0">
              <a:solidFill>
                <a:schemeClr val="tx1"/>
              </a:solidFill>
            </a:endParaRPr>
          </a:p>
        </p:txBody>
      </p:sp>
      <p:sp>
        <p:nvSpPr>
          <p:cNvPr id="9" name="正方形/長方形 8"/>
          <p:cNvSpPr/>
          <p:nvPr/>
        </p:nvSpPr>
        <p:spPr>
          <a:xfrm>
            <a:off x="8532440" y="59986"/>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１４</a:t>
            </a:r>
            <a:endParaRPr kumimoji="1" lang="ja-JP" altLang="en-US" dirty="0">
              <a:solidFill>
                <a:schemeClr val="tx1"/>
              </a:solidFill>
            </a:endParaRPr>
          </a:p>
        </p:txBody>
      </p:sp>
    </p:spTree>
    <p:extLst>
      <p:ext uri="{BB962C8B-B14F-4D97-AF65-F5344CB8AC3E}">
        <p14:creationId xmlns:p14="http://schemas.microsoft.com/office/powerpoint/2010/main" val="28811366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0" y="44624"/>
            <a:ext cx="9144000" cy="720080"/>
          </a:xfrm>
          <a:prstGeom prst="rect">
            <a:avLst/>
          </a:prstGeom>
          <a:noFill/>
          <a:ln w="25400">
            <a:noFill/>
          </a:ln>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000" b="1" i="0" u="none" strike="noStrike" kern="1200" cap="none" spc="0" normalizeH="0" baseline="0" noProof="0" dirty="0" smtClean="0">
                <a:ln>
                  <a:noFill/>
                </a:ln>
                <a:solidFill>
                  <a:schemeClr val="tx1"/>
                </a:solidFill>
                <a:effectLst/>
                <a:uLnTx/>
                <a:uFillTx/>
                <a:latin typeface="+mj-lt"/>
                <a:ea typeface="+mj-ea"/>
                <a:cs typeface="+mj-cs"/>
              </a:rPr>
              <a:t>１－８　現地補修手順（目地補修）</a:t>
            </a:r>
            <a:r>
              <a:rPr kumimoji="1" lang="ja-JP" altLang="en-US" sz="2400" b="1" i="0" u="none" strike="noStrike" kern="1200" cap="none" spc="0" normalizeH="0" baseline="0" noProof="0" dirty="0" smtClean="0">
                <a:ln>
                  <a:noFill/>
                </a:ln>
                <a:solidFill>
                  <a:schemeClr val="tx1"/>
                </a:solidFill>
                <a:effectLst/>
                <a:uLnTx/>
                <a:uFillTx/>
                <a:latin typeface="+mj-lt"/>
                <a:ea typeface="+mj-ea"/>
                <a:cs typeface="+mj-cs"/>
              </a:rPr>
              <a:t>　～水中パテ～</a:t>
            </a:r>
          </a:p>
        </p:txBody>
      </p:sp>
      <p:sp>
        <p:nvSpPr>
          <p:cNvPr id="8" name="正方形/長方形 7"/>
          <p:cNvSpPr/>
          <p:nvPr/>
        </p:nvSpPr>
        <p:spPr>
          <a:xfrm>
            <a:off x="605068" y="2132856"/>
            <a:ext cx="2232248"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①清掃完了。</a:t>
            </a:r>
            <a:endParaRPr lang="en-US" altLang="ja-JP" b="1" dirty="0" smtClean="0">
              <a:solidFill>
                <a:schemeClr val="tx1"/>
              </a:solidFill>
            </a:endParaRPr>
          </a:p>
        </p:txBody>
      </p:sp>
      <p:sp>
        <p:nvSpPr>
          <p:cNvPr id="9" name="右矢印 8"/>
          <p:cNvSpPr/>
          <p:nvPr/>
        </p:nvSpPr>
        <p:spPr>
          <a:xfrm>
            <a:off x="2771800" y="1340768"/>
            <a:ext cx="447675" cy="266700"/>
          </a:xfrm>
          <a:prstGeom prst="righ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sp>
        <p:nvSpPr>
          <p:cNvPr id="11" name="正方形/長方形 10"/>
          <p:cNvSpPr/>
          <p:nvPr/>
        </p:nvSpPr>
        <p:spPr>
          <a:xfrm>
            <a:off x="3372793" y="2499727"/>
            <a:ext cx="2232248"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②水中パテの主剤と硬化剤を混合。</a:t>
            </a:r>
            <a:endParaRPr lang="en-US" altLang="ja-JP" b="1" dirty="0" smtClean="0">
              <a:solidFill>
                <a:schemeClr val="tx1"/>
              </a:solidFill>
            </a:endParaRPr>
          </a:p>
          <a:p>
            <a:r>
              <a:rPr lang="ja-JP" altLang="en-US" b="1" dirty="0" smtClean="0">
                <a:solidFill>
                  <a:srgbClr val="FF0000"/>
                </a:solidFill>
              </a:rPr>
              <a:t>硬化が始まる前</a:t>
            </a:r>
            <a:r>
              <a:rPr lang="en-US" altLang="ja-JP" b="1" dirty="0" smtClean="0">
                <a:solidFill>
                  <a:srgbClr val="FF0000"/>
                </a:solidFill>
              </a:rPr>
              <a:t>(</a:t>
            </a:r>
            <a:r>
              <a:rPr lang="ja-JP" altLang="en-US" b="1" dirty="0" smtClean="0">
                <a:solidFill>
                  <a:srgbClr val="FF0000"/>
                </a:solidFill>
              </a:rPr>
              <a:t>混合後３０分程度</a:t>
            </a:r>
            <a:r>
              <a:rPr lang="en-US" altLang="ja-JP" b="1" dirty="0" smtClean="0">
                <a:solidFill>
                  <a:srgbClr val="FF0000"/>
                </a:solidFill>
              </a:rPr>
              <a:t>)</a:t>
            </a:r>
            <a:r>
              <a:rPr lang="ja-JP" altLang="en-US" b="1" dirty="0" smtClean="0">
                <a:solidFill>
                  <a:srgbClr val="FF0000"/>
                </a:solidFill>
              </a:rPr>
              <a:t>に使いきれる量を混合。</a:t>
            </a:r>
            <a:endParaRPr kumimoji="1" lang="ja-JP" altLang="en-US" b="1" dirty="0">
              <a:solidFill>
                <a:srgbClr val="FF0000"/>
              </a:solidFill>
            </a:endParaRPr>
          </a:p>
        </p:txBody>
      </p:sp>
      <p:sp>
        <p:nvSpPr>
          <p:cNvPr id="12" name="右矢印 11"/>
          <p:cNvSpPr/>
          <p:nvPr/>
        </p:nvSpPr>
        <p:spPr>
          <a:xfrm>
            <a:off x="5580112" y="1340768"/>
            <a:ext cx="447675" cy="266700"/>
          </a:xfrm>
          <a:prstGeom prst="righ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sp>
        <p:nvSpPr>
          <p:cNvPr id="14" name="正方形/長方形 13"/>
          <p:cNvSpPr/>
          <p:nvPr/>
        </p:nvSpPr>
        <p:spPr>
          <a:xfrm>
            <a:off x="6012157" y="2636912"/>
            <a:ext cx="2232248" cy="1433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③混合した水中パテを手又はヘラ等で押し出しすり付けるように接着。</a:t>
            </a:r>
            <a:endParaRPr lang="en-US" altLang="ja-JP" b="1" dirty="0" smtClean="0">
              <a:solidFill>
                <a:schemeClr val="tx1"/>
              </a:solidFill>
            </a:endParaRPr>
          </a:p>
          <a:p>
            <a:r>
              <a:rPr lang="ja-JP" altLang="en-US" b="1" dirty="0" smtClean="0">
                <a:solidFill>
                  <a:srgbClr val="FF0000"/>
                </a:solidFill>
              </a:rPr>
              <a:t>手で被覆する場合は、ゴム又はﾎﾟﾘｴﾁﾚﾝ製の手袋を着用。</a:t>
            </a:r>
            <a:endParaRPr kumimoji="1" lang="ja-JP" altLang="en-US" b="1" dirty="0">
              <a:solidFill>
                <a:srgbClr val="FF0000"/>
              </a:solidFill>
            </a:endParaRPr>
          </a:p>
        </p:txBody>
      </p:sp>
      <p:sp>
        <p:nvSpPr>
          <p:cNvPr id="17" name="正方形/長方形 16"/>
          <p:cNvSpPr/>
          <p:nvPr/>
        </p:nvSpPr>
        <p:spPr>
          <a:xfrm>
            <a:off x="3204005" y="4681299"/>
            <a:ext cx="5904656" cy="769441"/>
          </a:xfrm>
          <a:prstGeom prst="rect">
            <a:avLst/>
          </a:prstGeom>
        </p:spPr>
        <p:txBody>
          <a:bodyPr wrap="square">
            <a:spAutoFit/>
          </a:bodyPr>
          <a:lstStyle/>
          <a:p>
            <a:r>
              <a:rPr lang="en-US" altLang="ja-JP" sz="2200" dirty="0" smtClean="0">
                <a:solidFill>
                  <a:srgbClr val="FFFF00"/>
                </a:solidFill>
              </a:rPr>
              <a:t>※</a:t>
            </a:r>
            <a:r>
              <a:rPr lang="ja-JP" altLang="en-US" sz="2200" dirty="0" smtClean="0">
                <a:solidFill>
                  <a:srgbClr val="FFFF00"/>
                </a:solidFill>
              </a:rPr>
              <a:t>水中パテは水路内の水で濡れた面や水中下でも施工が可能</a:t>
            </a:r>
            <a:r>
              <a:rPr lang="en-US" altLang="ja-JP" sz="2200" dirty="0" smtClean="0">
                <a:solidFill>
                  <a:srgbClr val="FFFF00"/>
                </a:solidFill>
              </a:rPr>
              <a:t> </a:t>
            </a:r>
            <a:endParaRPr lang="ja-JP" altLang="en-US" sz="2200" dirty="0">
              <a:solidFill>
                <a:srgbClr val="FFFF00"/>
              </a:solidFill>
            </a:endParaRPr>
          </a:p>
        </p:txBody>
      </p:sp>
      <p:sp>
        <p:nvSpPr>
          <p:cNvPr id="18" name="左カーブ矢印 17"/>
          <p:cNvSpPr/>
          <p:nvPr/>
        </p:nvSpPr>
        <p:spPr>
          <a:xfrm>
            <a:off x="8388424" y="2060848"/>
            <a:ext cx="576064" cy="1152128"/>
          </a:xfrm>
          <a:prstGeom prst="curvedLef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solidFill>
                <a:schemeClr val="tx1"/>
              </a:solidFill>
            </a:endParaRPr>
          </a:p>
        </p:txBody>
      </p:sp>
      <p:sp>
        <p:nvSpPr>
          <p:cNvPr id="19" name="右カーブ矢印 18"/>
          <p:cNvSpPr/>
          <p:nvPr/>
        </p:nvSpPr>
        <p:spPr>
          <a:xfrm>
            <a:off x="57150" y="2924944"/>
            <a:ext cx="611560" cy="1296144"/>
          </a:xfrm>
          <a:prstGeom prst="curvedRigh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solidFill>
                <a:schemeClr val="tx1"/>
              </a:solidFill>
            </a:endParaRPr>
          </a:p>
        </p:txBody>
      </p:sp>
      <p:sp>
        <p:nvSpPr>
          <p:cNvPr id="20" name="正方形/長方形 19"/>
          <p:cNvSpPr/>
          <p:nvPr/>
        </p:nvSpPr>
        <p:spPr>
          <a:xfrm>
            <a:off x="668710" y="4911995"/>
            <a:ext cx="2376264"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④養生。初期硬化は１２時間程度。完全硬化は１～２週間程度。</a:t>
            </a:r>
            <a:endParaRPr lang="en-US" altLang="ja-JP" b="1" dirty="0" smtClean="0">
              <a:solidFill>
                <a:schemeClr val="tx1"/>
              </a:solidFill>
            </a:endParaRPr>
          </a:p>
          <a:p>
            <a:r>
              <a:rPr kumimoji="1" lang="ja-JP" altLang="en-US" b="1" dirty="0" smtClean="0">
                <a:solidFill>
                  <a:srgbClr val="FF0000"/>
                </a:solidFill>
              </a:rPr>
              <a:t>材料によって硬化時間異なる。</a:t>
            </a:r>
            <a:endParaRPr kumimoji="1" lang="en-US" altLang="ja-JP" b="1" dirty="0" smtClean="0">
              <a:solidFill>
                <a:srgbClr val="FF0000"/>
              </a:solidFill>
            </a:endParaRPr>
          </a:p>
          <a:p>
            <a:r>
              <a:rPr kumimoji="1" lang="ja-JP" altLang="en-US" b="1" dirty="0" smtClean="0">
                <a:solidFill>
                  <a:srgbClr val="FF0000"/>
                </a:solidFill>
              </a:rPr>
              <a:t>完全硬化までは過度な衝撃等与えない。</a:t>
            </a:r>
            <a:endParaRPr kumimoji="1" lang="ja-JP" altLang="en-US" b="1" dirty="0">
              <a:solidFill>
                <a:srgbClr val="FF0000"/>
              </a:solidFill>
            </a:endParaRPr>
          </a:p>
        </p:txBody>
      </p:sp>
      <p:pic>
        <p:nvPicPr>
          <p:cNvPr id="23" name="図 22" descr="img-729141031-000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5400000">
            <a:off x="903387" y="632089"/>
            <a:ext cx="1627785" cy="2037032"/>
          </a:xfrm>
          <a:prstGeom prst="rect">
            <a:avLst/>
          </a:prstGeom>
        </p:spPr>
      </p:pic>
      <p:pic>
        <p:nvPicPr>
          <p:cNvPr id="24" name="図 2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40706" y="845426"/>
            <a:ext cx="1887564" cy="1526012"/>
          </a:xfrm>
          <a:prstGeom prst="rect">
            <a:avLst/>
          </a:prstGeom>
        </p:spPr>
      </p:pic>
      <p:pic>
        <p:nvPicPr>
          <p:cNvPr id="25" name="図 2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51493" y="837626"/>
            <a:ext cx="2048899" cy="1520999"/>
          </a:xfrm>
          <a:prstGeom prst="rect">
            <a:avLst/>
          </a:prstGeom>
        </p:spPr>
      </p:pic>
      <p:pic>
        <p:nvPicPr>
          <p:cNvPr id="26" name="図 2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3582" y="3075791"/>
            <a:ext cx="1972822" cy="1721361"/>
          </a:xfrm>
          <a:prstGeom prst="rect">
            <a:avLst/>
          </a:prstGeom>
        </p:spPr>
      </p:pic>
      <p:sp>
        <p:nvSpPr>
          <p:cNvPr id="21" name="正方形/長方形 20"/>
          <p:cNvSpPr/>
          <p:nvPr/>
        </p:nvSpPr>
        <p:spPr>
          <a:xfrm>
            <a:off x="8532440" y="638132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１５</a:t>
            </a:r>
            <a:endParaRPr kumimoji="1" lang="ja-JP" altLang="en-US" dirty="0">
              <a:solidFill>
                <a:schemeClr val="tx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129541" y="-127159"/>
            <a:ext cx="9144000" cy="720080"/>
          </a:xfrm>
          <a:prstGeom prst="rect">
            <a:avLst/>
          </a:prstGeom>
          <a:noFill/>
          <a:ln w="25400">
            <a:noFill/>
          </a:ln>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3000" b="1" noProof="0" dirty="0" smtClean="0">
                <a:latin typeface="+mj-lt"/>
                <a:ea typeface="+mj-ea"/>
                <a:cs typeface="+mj-cs"/>
              </a:rPr>
              <a:t>１－</a:t>
            </a:r>
            <a:r>
              <a:rPr lang="ja-JP" altLang="en-US" sz="3000" b="1" dirty="0" smtClean="0">
                <a:latin typeface="+mj-lt"/>
                <a:ea typeface="+mj-ea"/>
                <a:cs typeface="+mj-cs"/>
              </a:rPr>
              <a:t>９</a:t>
            </a:r>
            <a:r>
              <a:rPr lang="ja-JP" altLang="en-US" sz="3000" b="1" noProof="0" dirty="0" smtClean="0">
                <a:latin typeface="+mj-lt"/>
                <a:ea typeface="+mj-ea"/>
                <a:cs typeface="+mj-cs"/>
              </a:rPr>
              <a:t>　</a:t>
            </a:r>
            <a:r>
              <a:rPr kumimoji="1" lang="ja-JP" altLang="en-US" sz="3000" b="1" i="0" u="none" strike="noStrike" kern="1200" cap="none" spc="0" normalizeH="0" baseline="0" noProof="0" dirty="0" smtClean="0">
                <a:ln>
                  <a:noFill/>
                </a:ln>
                <a:solidFill>
                  <a:schemeClr val="tx1"/>
                </a:solidFill>
                <a:effectLst/>
                <a:uLnTx/>
                <a:uFillTx/>
                <a:latin typeface="+mj-lt"/>
                <a:ea typeface="+mj-ea"/>
                <a:cs typeface="+mj-cs"/>
              </a:rPr>
              <a:t>表面被覆（断面修復）工法</a:t>
            </a:r>
          </a:p>
        </p:txBody>
      </p:sp>
      <p:sp>
        <p:nvSpPr>
          <p:cNvPr id="7" name="右矢印 6"/>
          <p:cNvSpPr/>
          <p:nvPr/>
        </p:nvSpPr>
        <p:spPr>
          <a:xfrm>
            <a:off x="2825163" y="1666606"/>
            <a:ext cx="234669" cy="266700"/>
          </a:xfrm>
          <a:prstGeom prst="righ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sp>
        <p:nvSpPr>
          <p:cNvPr id="13" name="正方形/長方形 12"/>
          <p:cNvSpPr/>
          <p:nvPr/>
        </p:nvSpPr>
        <p:spPr>
          <a:xfrm>
            <a:off x="218685" y="5229200"/>
            <a:ext cx="2520280" cy="1224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pic>
        <p:nvPicPr>
          <p:cNvPr id="2" name="図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780" y="763473"/>
            <a:ext cx="2498646" cy="1873439"/>
          </a:xfrm>
          <a:prstGeom prst="rect">
            <a:avLst/>
          </a:prstGeom>
        </p:spPr>
      </p:pic>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75831" y="761308"/>
            <a:ext cx="2880371" cy="1946850"/>
          </a:xfrm>
          <a:prstGeom prst="rect">
            <a:avLst/>
          </a:prstGeom>
        </p:spPr>
      </p:pic>
      <p:sp>
        <p:nvSpPr>
          <p:cNvPr id="20" name="右矢印 19"/>
          <p:cNvSpPr/>
          <p:nvPr/>
        </p:nvSpPr>
        <p:spPr>
          <a:xfrm>
            <a:off x="5800425" y="1666606"/>
            <a:ext cx="234669" cy="266700"/>
          </a:xfrm>
          <a:prstGeom prst="righ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pic>
        <p:nvPicPr>
          <p:cNvPr id="5" name="図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28319" y="761308"/>
            <a:ext cx="2556870" cy="1902901"/>
          </a:xfrm>
          <a:prstGeom prst="rect">
            <a:avLst/>
          </a:prstGeom>
        </p:spPr>
      </p:pic>
      <p:sp>
        <p:nvSpPr>
          <p:cNvPr id="22" name="正方形/長方形 21"/>
          <p:cNvSpPr/>
          <p:nvPr/>
        </p:nvSpPr>
        <p:spPr>
          <a:xfrm>
            <a:off x="191003" y="353313"/>
            <a:ext cx="3229715"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smtClean="0">
                <a:solidFill>
                  <a:schemeClr val="tx1"/>
                </a:solidFill>
              </a:rPr>
              <a:t>【</a:t>
            </a:r>
            <a:r>
              <a:rPr kumimoji="1" lang="ja-JP" altLang="en-US" b="1" dirty="0" smtClean="0">
                <a:solidFill>
                  <a:schemeClr val="tx1"/>
                </a:solidFill>
              </a:rPr>
              <a:t>施工事例１</a:t>
            </a:r>
            <a:r>
              <a:rPr kumimoji="1" lang="en-US" altLang="ja-JP" b="1" dirty="0" smtClean="0">
                <a:solidFill>
                  <a:schemeClr val="tx1"/>
                </a:solidFill>
              </a:rPr>
              <a:t>】</a:t>
            </a:r>
            <a:r>
              <a:rPr kumimoji="1" lang="ja-JP" altLang="en-US" b="1" dirty="0" smtClean="0">
                <a:solidFill>
                  <a:schemeClr val="tx1"/>
                </a:solidFill>
              </a:rPr>
              <a:t>有機系被覆工法</a:t>
            </a:r>
            <a:endParaRPr kumimoji="1" lang="ja-JP" altLang="en-US" b="1" dirty="0">
              <a:solidFill>
                <a:schemeClr val="tx1"/>
              </a:solidFill>
            </a:endParaRPr>
          </a:p>
        </p:txBody>
      </p:sp>
      <p:pic>
        <p:nvPicPr>
          <p:cNvPr id="8" name="図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4140" y="3801953"/>
            <a:ext cx="2467941" cy="1789935"/>
          </a:xfrm>
          <a:prstGeom prst="rect">
            <a:avLst/>
          </a:prstGeom>
        </p:spPr>
      </p:pic>
      <p:sp>
        <p:nvSpPr>
          <p:cNvPr id="24" name="正方形/長方形 23"/>
          <p:cNvSpPr/>
          <p:nvPr/>
        </p:nvSpPr>
        <p:spPr>
          <a:xfrm>
            <a:off x="191003" y="3390534"/>
            <a:ext cx="323171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smtClean="0">
                <a:solidFill>
                  <a:schemeClr val="tx1"/>
                </a:solidFill>
              </a:rPr>
              <a:t>【</a:t>
            </a:r>
            <a:r>
              <a:rPr kumimoji="1" lang="ja-JP" altLang="en-US" b="1" dirty="0" smtClean="0">
                <a:solidFill>
                  <a:schemeClr val="tx1"/>
                </a:solidFill>
              </a:rPr>
              <a:t>施工事例２</a:t>
            </a:r>
            <a:r>
              <a:rPr kumimoji="1" lang="en-US" altLang="ja-JP" b="1" dirty="0" smtClean="0">
                <a:solidFill>
                  <a:schemeClr val="tx1"/>
                </a:solidFill>
              </a:rPr>
              <a:t>】</a:t>
            </a:r>
            <a:r>
              <a:rPr kumimoji="1" lang="ja-JP" altLang="en-US" b="1" dirty="0" smtClean="0">
                <a:solidFill>
                  <a:schemeClr val="tx1"/>
                </a:solidFill>
              </a:rPr>
              <a:t>無機系被覆工法</a:t>
            </a:r>
            <a:endParaRPr kumimoji="1" lang="ja-JP" altLang="en-US" b="1" dirty="0">
              <a:solidFill>
                <a:schemeClr val="tx1"/>
              </a:solidFill>
            </a:endParaRPr>
          </a:p>
        </p:txBody>
      </p:sp>
      <p:sp>
        <p:nvSpPr>
          <p:cNvPr id="25" name="右矢印 24"/>
          <p:cNvSpPr/>
          <p:nvPr/>
        </p:nvSpPr>
        <p:spPr>
          <a:xfrm>
            <a:off x="2812289" y="4499197"/>
            <a:ext cx="234669" cy="266700"/>
          </a:xfrm>
          <a:prstGeom prst="righ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pic>
        <p:nvPicPr>
          <p:cNvPr id="11" name="図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75419" y="3790884"/>
            <a:ext cx="2535279" cy="1871168"/>
          </a:xfrm>
          <a:prstGeom prst="rect">
            <a:avLst/>
          </a:prstGeom>
        </p:spPr>
      </p:pic>
      <p:sp>
        <p:nvSpPr>
          <p:cNvPr id="27" name="右矢印 26"/>
          <p:cNvSpPr/>
          <p:nvPr/>
        </p:nvSpPr>
        <p:spPr>
          <a:xfrm>
            <a:off x="5735278" y="4459768"/>
            <a:ext cx="234669" cy="266700"/>
          </a:xfrm>
          <a:prstGeom prst="rightArrow">
            <a:avLst/>
          </a:prstGeom>
          <a:solidFill>
            <a:srgbClr val="00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pic>
        <p:nvPicPr>
          <p:cNvPr id="14" name="図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84936" y="3780205"/>
            <a:ext cx="2649411" cy="1940641"/>
          </a:xfrm>
          <a:prstGeom prst="rect">
            <a:avLst/>
          </a:prstGeom>
        </p:spPr>
      </p:pic>
      <p:sp>
        <p:nvSpPr>
          <p:cNvPr id="29" name="正方形/長方形 28"/>
          <p:cNvSpPr/>
          <p:nvPr/>
        </p:nvSpPr>
        <p:spPr>
          <a:xfrm>
            <a:off x="218685" y="2636912"/>
            <a:ext cx="2956734" cy="799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a:solidFill>
                  <a:schemeClr val="tx1"/>
                </a:solidFill>
              </a:rPr>
              <a:t>①</a:t>
            </a:r>
            <a:r>
              <a:rPr lang="ja-JP" altLang="en-US" sz="1600" b="1" dirty="0" smtClean="0">
                <a:solidFill>
                  <a:schemeClr val="tx1"/>
                </a:solidFill>
              </a:rPr>
              <a:t>現況</a:t>
            </a:r>
            <a:endParaRPr lang="en-US" altLang="ja-JP" sz="1600" b="1" dirty="0" smtClean="0">
              <a:solidFill>
                <a:schemeClr val="tx1"/>
              </a:solidFill>
            </a:endParaRPr>
          </a:p>
          <a:p>
            <a:r>
              <a:rPr lang="ja-JP" altLang="en-US" sz="1600" b="1" dirty="0">
                <a:solidFill>
                  <a:schemeClr val="tx1"/>
                </a:solidFill>
              </a:rPr>
              <a:t>　</a:t>
            </a:r>
            <a:r>
              <a:rPr kumimoji="1" lang="ja-JP" altLang="en-US" sz="1600" b="1" dirty="0" smtClean="0">
                <a:solidFill>
                  <a:schemeClr val="tx1"/>
                </a:solidFill>
              </a:rPr>
              <a:t>流水に含まれる土砂・砂礫等に</a:t>
            </a:r>
            <a:r>
              <a:rPr lang="ja-JP" altLang="en-US" sz="1600" b="1" dirty="0" smtClean="0">
                <a:solidFill>
                  <a:schemeClr val="tx1"/>
                </a:solidFill>
              </a:rPr>
              <a:t>より水路表面が摩耗</a:t>
            </a:r>
            <a:endParaRPr kumimoji="1" lang="ja-JP" altLang="en-US" sz="1600" b="1" dirty="0">
              <a:solidFill>
                <a:schemeClr val="tx1"/>
              </a:solidFill>
            </a:endParaRPr>
          </a:p>
        </p:txBody>
      </p:sp>
      <p:sp>
        <p:nvSpPr>
          <p:cNvPr id="30" name="正方形/長方形 29"/>
          <p:cNvSpPr/>
          <p:nvPr/>
        </p:nvSpPr>
        <p:spPr>
          <a:xfrm>
            <a:off x="3028602" y="2564904"/>
            <a:ext cx="3047229" cy="799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smtClean="0">
                <a:solidFill>
                  <a:schemeClr val="tx1"/>
                </a:solidFill>
              </a:rPr>
              <a:t>②有機系被覆材を刷毛、ローラー</a:t>
            </a:r>
            <a:r>
              <a:rPr lang="ja-JP" altLang="en-US" sz="1600" b="1" dirty="0" smtClean="0">
                <a:solidFill>
                  <a:schemeClr val="tx1"/>
                </a:solidFill>
              </a:rPr>
              <a:t>等にて塗布</a:t>
            </a:r>
            <a:endParaRPr kumimoji="1" lang="ja-JP" altLang="en-US" sz="1600" b="1" dirty="0">
              <a:solidFill>
                <a:schemeClr val="tx1"/>
              </a:solidFill>
            </a:endParaRPr>
          </a:p>
        </p:txBody>
      </p:sp>
      <p:sp>
        <p:nvSpPr>
          <p:cNvPr id="31" name="正方形/長方形 30"/>
          <p:cNvSpPr/>
          <p:nvPr/>
        </p:nvSpPr>
        <p:spPr>
          <a:xfrm>
            <a:off x="5999468" y="2420888"/>
            <a:ext cx="2956734" cy="799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smtClean="0">
                <a:solidFill>
                  <a:schemeClr val="tx1"/>
                </a:solidFill>
              </a:rPr>
              <a:t>③完成</a:t>
            </a:r>
            <a:endParaRPr kumimoji="1" lang="ja-JP" altLang="en-US" sz="1600" b="1" dirty="0">
              <a:solidFill>
                <a:schemeClr val="tx1"/>
              </a:solidFill>
            </a:endParaRPr>
          </a:p>
        </p:txBody>
      </p:sp>
      <p:sp>
        <p:nvSpPr>
          <p:cNvPr id="32" name="正方形/長方形 31"/>
          <p:cNvSpPr/>
          <p:nvPr/>
        </p:nvSpPr>
        <p:spPr>
          <a:xfrm>
            <a:off x="240811" y="5622825"/>
            <a:ext cx="2956734" cy="799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a:solidFill>
                  <a:schemeClr val="tx1"/>
                </a:solidFill>
              </a:rPr>
              <a:t>①</a:t>
            </a:r>
            <a:r>
              <a:rPr lang="ja-JP" altLang="en-US" sz="1600" b="1" dirty="0" smtClean="0">
                <a:solidFill>
                  <a:schemeClr val="tx1"/>
                </a:solidFill>
              </a:rPr>
              <a:t>現況</a:t>
            </a:r>
            <a:endParaRPr lang="en-US" altLang="ja-JP" sz="1600" b="1" dirty="0" smtClean="0">
              <a:solidFill>
                <a:schemeClr val="tx1"/>
              </a:solidFill>
            </a:endParaRPr>
          </a:p>
          <a:p>
            <a:r>
              <a:rPr kumimoji="1" lang="ja-JP" altLang="en-US" sz="1600" b="1" dirty="0" smtClean="0">
                <a:solidFill>
                  <a:schemeClr val="tx1"/>
                </a:solidFill>
              </a:rPr>
              <a:t>　流水に含まれる土砂・砂礫等に</a:t>
            </a:r>
            <a:r>
              <a:rPr lang="ja-JP" altLang="en-US" sz="1600" b="1" dirty="0" smtClean="0">
                <a:solidFill>
                  <a:schemeClr val="tx1"/>
                </a:solidFill>
              </a:rPr>
              <a:t>より水路表面が摩耗</a:t>
            </a:r>
            <a:endParaRPr kumimoji="1" lang="ja-JP" altLang="en-US" sz="1600" b="1" dirty="0">
              <a:solidFill>
                <a:schemeClr val="tx1"/>
              </a:solidFill>
            </a:endParaRPr>
          </a:p>
        </p:txBody>
      </p:sp>
      <p:sp>
        <p:nvSpPr>
          <p:cNvPr id="33" name="正方形/長方形 32"/>
          <p:cNvSpPr/>
          <p:nvPr/>
        </p:nvSpPr>
        <p:spPr>
          <a:xfrm>
            <a:off x="3050729" y="5550817"/>
            <a:ext cx="2809033" cy="799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smtClean="0">
                <a:solidFill>
                  <a:schemeClr val="tx1"/>
                </a:solidFill>
              </a:rPr>
              <a:t>②無機系被覆材をコテ</a:t>
            </a:r>
            <a:r>
              <a:rPr lang="ja-JP" altLang="en-US" sz="1600" b="1" dirty="0" smtClean="0">
                <a:solidFill>
                  <a:schemeClr val="tx1"/>
                </a:solidFill>
              </a:rPr>
              <a:t>等にて塗布</a:t>
            </a:r>
            <a:endParaRPr kumimoji="1" lang="ja-JP" altLang="en-US" sz="1600" b="1" dirty="0">
              <a:solidFill>
                <a:schemeClr val="tx1"/>
              </a:solidFill>
            </a:endParaRPr>
          </a:p>
        </p:txBody>
      </p:sp>
      <p:sp>
        <p:nvSpPr>
          <p:cNvPr id="34" name="正方形/長方形 33"/>
          <p:cNvSpPr/>
          <p:nvPr/>
        </p:nvSpPr>
        <p:spPr>
          <a:xfrm>
            <a:off x="6018940" y="5481015"/>
            <a:ext cx="2956734" cy="799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smtClean="0">
                <a:solidFill>
                  <a:schemeClr val="tx1"/>
                </a:solidFill>
              </a:rPr>
              <a:t>③完成</a:t>
            </a:r>
            <a:endParaRPr kumimoji="1" lang="ja-JP" altLang="en-US" sz="1600" b="1" dirty="0">
              <a:solidFill>
                <a:schemeClr val="tx1"/>
              </a:solidFill>
            </a:endParaRPr>
          </a:p>
        </p:txBody>
      </p:sp>
      <p:sp>
        <p:nvSpPr>
          <p:cNvPr id="23" name="正方形/長方形 22"/>
          <p:cNvSpPr/>
          <p:nvPr/>
        </p:nvSpPr>
        <p:spPr>
          <a:xfrm>
            <a:off x="5941094" y="3010595"/>
            <a:ext cx="3051231" cy="4184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smtClean="0">
                <a:solidFill>
                  <a:schemeClr val="tx1"/>
                </a:solidFill>
              </a:rPr>
              <a:t>参考施工費</a:t>
            </a:r>
            <a:r>
              <a:rPr lang="en-US" altLang="ja-JP" sz="1600" b="1" dirty="0" smtClean="0">
                <a:solidFill>
                  <a:schemeClr val="tx1"/>
                </a:solidFill>
              </a:rPr>
              <a:t>(U500</a:t>
            </a:r>
            <a:r>
              <a:rPr lang="en-US" altLang="ja-JP" sz="1600" b="1" dirty="0">
                <a:solidFill>
                  <a:schemeClr val="tx1"/>
                </a:solidFill>
              </a:rPr>
              <a:t>)</a:t>
            </a:r>
            <a:r>
              <a:rPr lang="ja-JP" altLang="en-US" sz="1600" b="1" dirty="0" smtClean="0">
                <a:solidFill>
                  <a:schemeClr val="tx1"/>
                </a:solidFill>
              </a:rPr>
              <a:t>＝</a:t>
            </a:r>
            <a:r>
              <a:rPr lang="en-US" altLang="ja-JP" sz="1600" b="1" dirty="0" smtClean="0">
                <a:solidFill>
                  <a:schemeClr val="tx1"/>
                </a:solidFill>
              </a:rPr>
              <a:t>12,300</a:t>
            </a:r>
            <a:r>
              <a:rPr lang="ja-JP" altLang="en-US" sz="1600" b="1" dirty="0" smtClean="0">
                <a:solidFill>
                  <a:schemeClr val="tx1"/>
                </a:solidFill>
              </a:rPr>
              <a:t>円</a:t>
            </a:r>
            <a:r>
              <a:rPr lang="en-US" altLang="ja-JP" sz="1600" b="1" dirty="0" smtClean="0">
                <a:solidFill>
                  <a:schemeClr val="tx1"/>
                </a:solidFill>
              </a:rPr>
              <a:t>/</a:t>
            </a:r>
            <a:r>
              <a:rPr lang="ja-JP" altLang="en-US" sz="1600" b="1" dirty="0" err="1" smtClean="0">
                <a:solidFill>
                  <a:schemeClr val="tx1"/>
                </a:solidFill>
              </a:rPr>
              <a:t>ｍ</a:t>
            </a:r>
            <a:endParaRPr lang="en-US" altLang="ja-JP" sz="1600" b="1" dirty="0" smtClean="0">
              <a:solidFill>
                <a:schemeClr val="tx1"/>
              </a:solidFill>
            </a:endParaRPr>
          </a:p>
        </p:txBody>
      </p:sp>
      <p:sp>
        <p:nvSpPr>
          <p:cNvPr id="26" name="正方形/長方形 25"/>
          <p:cNvSpPr/>
          <p:nvPr/>
        </p:nvSpPr>
        <p:spPr>
          <a:xfrm>
            <a:off x="5941094" y="6022612"/>
            <a:ext cx="3041256" cy="4184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smtClean="0">
                <a:solidFill>
                  <a:schemeClr val="tx1"/>
                </a:solidFill>
              </a:rPr>
              <a:t>参考施工費</a:t>
            </a:r>
            <a:r>
              <a:rPr lang="en-US" altLang="ja-JP" sz="1600" b="1" dirty="0" smtClean="0">
                <a:solidFill>
                  <a:schemeClr val="tx1"/>
                </a:solidFill>
              </a:rPr>
              <a:t>(U500</a:t>
            </a:r>
            <a:r>
              <a:rPr lang="en-US" altLang="ja-JP" sz="1600" b="1" dirty="0">
                <a:solidFill>
                  <a:schemeClr val="tx1"/>
                </a:solidFill>
              </a:rPr>
              <a:t>)</a:t>
            </a:r>
            <a:r>
              <a:rPr lang="ja-JP" altLang="en-US" sz="1600" b="1" dirty="0" smtClean="0">
                <a:solidFill>
                  <a:schemeClr val="tx1"/>
                </a:solidFill>
              </a:rPr>
              <a:t>＝</a:t>
            </a:r>
            <a:r>
              <a:rPr lang="en-US" altLang="ja-JP" sz="1600" b="1" dirty="0" smtClean="0">
                <a:solidFill>
                  <a:schemeClr val="tx1"/>
                </a:solidFill>
              </a:rPr>
              <a:t>10,000</a:t>
            </a:r>
            <a:r>
              <a:rPr lang="ja-JP" altLang="en-US" sz="1600" b="1" dirty="0" smtClean="0">
                <a:solidFill>
                  <a:schemeClr val="tx1"/>
                </a:solidFill>
              </a:rPr>
              <a:t>円</a:t>
            </a:r>
            <a:r>
              <a:rPr lang="en-US" altLang="ja-JP" sz="1600" b="1" dirty="0" smtClean="0">
                <a:solidFill>
                  <a:schemeClr val="tx1"/>
                </a:solidFill>
              </a:rPr>
              <a:t>/</a:t>
            </a:r>
            <a:r>
              <a:rPr lang="ja-JP" altLang="en-US" sz="1600" b="1" dirty="0" err="1" smtClean="0">
                <a:solidFill>
                  <a:schemeClr val="tx1"/>
                </a:solidFill>
              </a:rPr>
              <a:t>ｍ</a:t>
            </a:r>
            <a:endParaRPr lang="en-US" altLang="ja-JP" sz="1600" b="1" dirty="0" smtClean="0">
              <a:solidFill>
                <a:schemeClr val="tx1"/>
              </a:solidFill>
            </a:endParaRPr>
          </a:p>
        </p:txBody>
      </p:sp>
      <p:sp>
        <p:nvSpPr>
          <p:cNvPr id="28" name="正方形/長方形 27"/>
          <p:cNvSpPr/>
          <p:nvPr/>
        </p:nvSpPr>
        <p:spPr>
          <a:xfrm>
            <a:off x="315544" y="6288962"/>
            <a:ext cx="5625550" cy="799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dirty="0" smtClean="0">
                <a:solidFill>
                  <a:schemeClr val="tx1"/>
                </a:solidFill>
              </a:rPr>
              <a:t>※</a:t>
            </a:r>
            <a:r>
              <a:rPr lang="ja-JP" altLang="en-US" sz="1600" b="1" dirty="0" smtClean="0">
                <a:solidFill>
                  <a:schemeClr val="tx1"/>
                </a:solidFill>
              </a:rPr>
              <a:t>有機系・無機系被覆工法ともに耐用年数は概ね２０年と想定</a:t>
            </a:r>
            <a:endParaRPr kumimoji="1" lang="ja-JP" altLang="en-US" sz="1600" b="1" dirty="0">
              <a:solidFill>
                <a:schemeClr val="tx1"/>
              </a:solidFill>
            </a:endParaRPr>
          </a:p>
        </p:txBody>
      </p:sp>
      <p:sp>
        <p:nvSpPr>
          <p:cNvPr id="35" name="正方形/長方形 34"/>
          <p:cNvSpPr/>
          <p:nvPr/>
        </p:nvSpPr>
        <p:spPr>
          <a:xfrm>
            <a:off x="8532440" y="66139"/>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１６</a:t>
            </a:r>
            <a:endParaRPr kumimoji="1" lang="en-US" altLang="ja-JP" dirty="0" smtClean="0">
              <a:solidFill>
                <a:schemeClr val="tx1"/>
              </a:solidFill>
            </a:endParaRPr>
          </a:p>
        </p:txBody>
      </p:sp>
    </p:spTree>
    <p:extLst>
      <p:ext uri="{BB962C8B-B14F-4D97-AF65-F5344CB8AC3E}">
        <p14:creationId xmlns:p14="http://schemas.microsoft.com/office/powerpoint/2010/main" val="39330019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490066"/>
          </a:xfrm>
        </p:spPr>
        <p:txBody>
          <a:bodyPr>
            <a:normAutofit/>
          </a:bodyPr>
          <a:lstStyle/>
          <a:p>
            <a:r>
              <a:rPr kumimoji="1" lang="ja-JP" altLang="en-US" sz="2400" dirty="0" smtClean="0"/>
              <a:t>－　目　次　－</a:t>
            </a:r>
            <a:endParaRPr kumimoji="1" lang="ja-JP" altLang="en-US" sz="2400" dirty="0"/>
          </a:p>
        </p:txBody>
      </p:sp>
      <p:sp>
        <p:nvSpPr>
          <p:cNvPr id="3" name="コンテンツ プレースホルダー 2"/>
          <p:cNvSpPr>
            <a:spLocks noGrp="1"/>
          </p:cNvSpPr>
          <p:nvPr>
            <p:ph idx="1"/>
          </p:nvPr>
        </p:nvSpPr>
        <p:spPr>
          <a:xfrm>
            <a:off x="457200" y="1052736"/>
            <a:ext cx="8229600" cy="5544616"/>
          </a:xfrm>
        </p:spPr>
        <p:txBody>
          <a:bodyPr>
            <a:normAutofit lnSpcReduction="10000"/>
          </a:bodyPr>
          <a:lstStyle/>
          <a:p>
            <a:pPr marL="0" indent="0">
              <a:buNone/>
            </a:pPr>
            <a:r>
              <a:rPr kumimoji="1" lang="ja-JP" altLang="en-US" sz="1600" dirty="0" smtClean="0">
                <a:latin typeface="+mj-ea"/>
                <a:ea typeface="+mj-ea"/>
              </a:rPr>
              <a:t>１．水路目地補修等について　　 　　　　　　　　　　　　　　　　　　　  </a:t>
            </a:r>
            <a:r>
              <a:rPr lang="ja-JP" altLang="en-US" sz="1600" dirty="0" smtClean="0">
                <a:latin typeface="+mj-ea"/>
                <a:ea typeface="+mj-ea"/>
              </a:rPr>
              <a:t>・</a:t>
            </a:r>
            <a:r>
              <a:rPr lang="ja-JP" altLang="en-US" sz="1600" dirty="0">
                <a:latin typeface="+mj-ea"/>
                <a:ea typeface="+mj-ea"/>
              </a:rPr>
              <a:t>・・・・・・・・・・・・・</a:t>
            </a:r>
            <a:r>
              <a:rPr lang="ja-JP" altLang="en-US" sz="1600" dirty="0" smtClean="0">
                <a:latin typeface="+mj-ea"/>
                <a:ea typeface="+mj-ea"/>
              </a:rPr>
              <a:t>・　　１</a:t>
            </a:r>
            <a:endParaRPr kumimoji="1" lang="en-US" altLang="ja-JP" sz="1600" dirty="0" smtClean="0">
              <a:latin typeface="+mj-ea"/>
              <a:ea typeface="+mj-ea"/>
            </a:endParaRPr>
          </a:p>
          <a:p>
            <a:pPr marL="0" indent="0">
              <a:buNone/>
            </a:pPr>
            <a:r>
              <a:rPr lang="ja-JP" altLang="en-US" sz="1600" dirty="0">
                <a:latin typeface="+mj-ea"/>
                <a:ea typeface="+mj-ea"/>
              </a:rPr>
              <a:t>　</a:t>
            </a:r>
            <a:r>
              <a:rPr lang="ja-JP" altLang="en-US" sz="1600" dirty="0" smtClean="0">
                <a:latin typeface="+mj-ea"/>
                <a:ea typeface="+mj-ea"/>
              </a:rPr>
              <a:t>１－１　目地変状の種類　　　　　　　　　　　　　　　　　　　　　　　　 ・・・・・・・・・・・・・・・　　３</a:t>
            </a:r>
            <a:endParaRPr lang="en-US" altLang="ja-JP" sz="1600" dirty="0" smtClean="0">
              <a:latin typeface="+mj-ea"/>
              <a:ea typeface="+mj-ea"/>
            </a:endParaRPr>
          </a:p>
          <a:p>
            <a:pPr marL="0" indent="0">
              <a:buNone/>
            </a:pPr>
            <a:r>
              <a:rPr kumimoji="1" lang="ja-JP" altLang="en-US" sz="1600" dirty="0">
                <a:latin typeface="+mj-ea"/>
                <a:ea typeface="+mj-ea"/>
              </a:rPr>
              <a:t>　</a:t>
            </a:r>
            <a:r>
              <a:rPr kumimoji="1" lang="ja-JP" altLang="en-US" sz="1600" dirty="0" smtClean="0">
                <a:latin typeface="+mj-ea"/>
                <a:ea typeface="+mj-ea"/>
              </a:rPr>
              <a:t>１－２　目地変状の原因　　　　　　　　　　　　　　　　　　　　　　　　 ・・・・・・・・・・・・・・・　　４</a:t>
            </a:r>
            <a:endParaRPr kumimoji="1" lang="en-US" altLang="ja-JP" sz="1600" dirty="0" smtClean="0">
              <a:latin typeface="+mj-ea"/>
              <a:ea typeface="+mj-ea"/>
            </a:endParaRPr>
          </a:p>
          <a:p>
            <a:pPr marL="0" indent="0">
              <a:buNone/>
            </a:pPr>
            <a:r>
              <a:rPr lang="ja-JP" altLang="en-US" sz="1600" dirty="0">
                <a:latin typeface="+mj-ea"/>
                <a:ea typeface="+mj-ea"/>
              </a:rPr>
              <a:t>　</a:t>
            </a:r>
            <a:r>
              <a:rPr lang="ja-JP" altLang="en-US" sz="1600" dirty="0" smtClean="0">
                <a:latin typeface="+mj-ea"/>
                <a:ea typeface="+mj-ea"/>
              </a:rPr>
              <a:t>１－３　材料の選定　　　　　　　　　　　　　　　　　　　　　　　　　　　</a:t>
            </a:r>
            <a:r>
              <a:rPr lang="ja-JP" altLang="en-US" sz="1600" dirty="0">
                <a:latin typeface="+mj-ea"/>
                <a:ea typeface="+mj-ea"/>
              </a:rPr>
              <a:t> </a:t>
            </a:r>
            <a:r>
              <a:rPr lang="ja-JP" altLang="en-US" sz="1600" dirty="0" smtClean="0">
                <a:latin typeface="+mj-ea"/>
                <a:ea typeface="+mj-ea"/>
              </a:rPr>
              <a:t>・</a:t>
            </a:r>
            <a:r>
              <a:rPr lang="ja-JP" altLang="en-US" sz="1600" dirty="0">
                <a:latin typeface="+mj-ea"/>
                <a:ea typeface="+mj-ea"/>
              </a:rPr>
              <a:t>・・・・・・・・・・・・・</a:t>
            </a:r>
            <a:r>
              <a:rPr lang="ja-JP" altLang="en-US" sz="1600" dirty="0" smtClean="0">
                <a:latin typeface="+mj-ea"/>
                <a:ea typeface="+mj-ea"/>
              </a:rPr>
              <a:t>・　　６</a:t>
            </a:r>
            <a:endParaRPr lang="en-US" altLang="ja-JP" sz="1600" dirty="0" smtClean="0">
              <a:latin typeface="+mj-ea"/>
              <a:ea typeface="+mj-ea"/>
            </a:endParaRPr>
          </a:p>
          <a:p>
            <a:pPr marL="0" indent="0">
              <a:buNone/>
            </a:pPr>
            <a:r>
              <a:rPr kumimoji="1" lang="ja-JP" altLang="en-US" sz="1600" dirty="0">
                <a:latin typeface="+mj-ea"/>
                <a:ea typeface="+mj-ea"/>
              </a:rPr>
              <a:t>　</a:t>
            </a:r>
            <a:r>
              <a:rPr kumimoji="1" lang="ja-JP" altLang="en-US" sz="1600" dirty="0" smtClean="0">
                <a:latin typeface="+mj-ea"/>
                <a:ea typeface="+mj-ea"/>
              </a:rPr>
              <a:t>１－４　現地補修手順（清掃）　　　　　　　　　　　　　　　　　　　　　 ・・・・・・・・・・・・・・・　　７</a:t>
            </a:r>
            <a:endParaRPr kumimoji="1" lang="en-US" altLang="ja-JP" sz="1600" dirty="0" smtClean="0">
              <a:latin typeface="+mj-ea"/>
              <a:ea typeface="+mj-ea"/>
            </a:endParaRPr>
          </a:p>
          <a:p>
            <a:pPr marL="0" indent="0">
              <a:buNone/>
            </a:pPr>
            <a:r>
              <a:rPr lang="ja-JP" altLang="en-US" sz="1600" dirty="0">
                <a:latin typeface="+mj-ea"/>
                <a:ea typeface="+mj-ea"/>
              </a:rPr>
              <a:t>　</a:t>
            </a:r>
            <a:r>
              <a:rPr lang="ja-JP" altLang="en-US" sz="1600" dirty="0" smtClean="0">
                <a:latin typeface="+mj-ea"/>
                <a:ea typeface="+mj-ea"/>
              </a:rPr>
              <a:t>１－５　現地補修手順（目地補修） ～シーリング材注入～　　　  ・・・・・・・・・・・・・・・　</a:t>
            </a:r>
            <a:r>
              <a:rPr lang="ja-JP" altLang="en-US" sz="1600" dirty="0">
                <a:latin typeface="+mj-ea"/>
                <a:ea typeface="+mj-ea"/>
              </a:rPr>
              <a:t>１０</a:t>
            </a:r>
            <a:endParaRPr lang="en-US" altLang="ja-JP" sz="1600" dirty="0" smtClean="0">
              <a:latin typeface="+mj-ea"/>
              <a:ea typeface="+mj-ea"/>
            </a:endParaRPr>
          </a:p>
          <a:p>
            <a:pPr marL="0" indent="0">
              <a:buNone/>
            </a:pPr>
            <a:r>
              <a:rPr kumimoji="1" lang="ja-JP" altLang="en-US" sz="1600" dirty="0">
                <a:latin typeface="+mj-ea"/>
                <a:ea typeface="+mj-ea"/>
              </a:rPr>
              <a:t>　</a:t>
            </a:r>
            <a:r>
              <a:rPr kumimoji="1" lang="ja-JP" altLang="en-US" sz="1600" dirty="0" smtClean="0">
                <a:latin typeface="+mj-ea"/>
                <a:ea typeface="+mj-ea"/>
              </a:rPr>
              <a:t>１－６　</a:t>
            </a:r>
            <a:r>
              <a:rPr lang="ja-JP" altLang="en-US" sz="1600" dirty="0">
                <a:latin typeface="+mj-ea"/>
                <a:ea typeface="+mj-ea"/>
              </a:rPr>
              <a:t>現地補修手順（目地補修） </a:t>
            </a:r>
            <a:r>
              <a:rPr lang="ja-JP" altLang="en-US" sz="1600" dirty="0" smtClean="0">
                <a:latin typeface="+mj-ea"/>
                <a:ea typeface="+mj-ea"/>
              </a:rPr>
              <a:t>～インスタントモルタル～　　 ・・・・・・・・・・・・・・・　１２　</a:t>
            </a:r>
            <a:endParaRPr lang="en-US" altLang="ja-JP" sz="1600" dirty="0" smtClean="0">
              <a:latin typeface="+mj-ea"/>
              <a:ea typeface="+mj-ea"/>
            </a:endParaRPr>
          </a:p>
          <a:p>
            <a:pPr marL="0" indent="0">
              <a:buNone/>
            </a:pPr>
            <a:r>
              <a:rPr kumimoji="1" lang="ja-JP" altLang="en-US" sz="1600" dirty="0">
                <a:latin typeface="+mj-ea"/>
                <a:ea typeface="+mj-ea"/>
              </a:rPr>
              <a:t>　</a:t>
            </a:r>
            <a:r>
              <a:rPr kumimoji="1" lang="ja-JP" altLang="en-US" sz="1600" dirty="0" smtClean="0">
                <a:latin typeface="+mj-ea"/>
                <a:ea typeface="+mj-ea"/>
              </a:rPr>
              <a:t>１－７　</a:t>
            </a:r>
            <a:r>
              <a:rPr lang="ja-JP" altLang="en-US" sz="1600" dirty="0">
                <a:latin typeface="+mj-ea"/>
                <a:ea typeface="+mj-ea"/>
              </a:rPr>
              <a:t>現地補修手順（目地補修） </a:t>
            </a:r>
            <a:r>
              <a:rPr lang="ja-JP" altLang="en-US" sz="1600" dirty="0" smtClean="0">
                <a:latin typeface="+mj-ea"/>
                <a:ea typeface="+mj-ea"/>
              </a:rPr>
              <a:t>～テープタイプ①～　　　　　  ・・・・・・・・・・・・・・・　１３</a:t>
            </a:r>
            <a:endParaRPr lang="en-US" altLang="ja-JP" sz="1600" dirty="0" smtClean="0">
              <a:latin typeface="+mj-ea"/>
              <a:ea typeface="+mj-ea"/>
            </a:endParaRPr>
          </a:p>
          <a:p>
            <a:pPr marL="0" indent="0">
              <a:buNone/>
            </a:pPr>
            <a:r>
              <a:rPr kumimoji="1" lang="ja-JP" altLang="en-US" sz="1600" dirty="0">
                <a:latin typeface="+mj-ea"/>
                <a:ea typeface="+mj-ea"/>
              </a:rPr>
              <a:t>　</a:t>
            </a:r>
            <a:r>
              <a:rPr kumimoji="1" lang="ja-JP" altLang="en-US" sz="1600" dirty="0" smtClean="0">
                <a:latin typeface="+mj-ea"/>
                <a:ea typeface="+mj-ea"/>
              </a:rPr>
              <a:t>１－８　</a:t>
            </a:r>
            <a:r>
              <a:rPr lang="ja-JP" altLang="en-US" sz="1600" dirty="0">
                <a:latin typeface="+mj-ea"/>
                <a:ea typeface="+mj-ea"/>
              </a:rPr>
              <a:t>現地補修手順（目地補修） </a:t>
            </a:r>
            <a:r>
              <a:rPr lang="ja-JP" altLang="en-US" sz="1600" dirty="0" smtClean="0">
                <a:latin typeface="+mj-ea"/>
                <a:ea typeface="+mj-ea"/>
              </a:rPr>
              <a:t>～水中パテ～　　　　　　　　　 ・・・・・・・・・・・・・・・　１５</a:t>
            </a:r>
            <a:endParaRPr lang="en-US" altLang="ja-JP" sz="1600" dirty="0" smtClean="0">
              <a:latin typeface="+mj-ea"/>
              <a:ea typeface="+mj-ea"/>
            </a:endParaRPr>
          </a:p>
          <a:p>
            <a:pPr marL="0" indent="0">
              <a:buNone/>
            </a:pPr>
            <a:r>
              <a:rPr kumimoji="1" lang="ja-JP" altLang="en-US" sz="1600" dirty="0">
                <a:latin typeface="+mj-ea"/>
                <a:ea typeface="+mj-ea"/>
              </a:rPr>
              <a:t>　</a:t>
            </a:r>
            <a:r>
              <a:rPr kumimoji="1" lang="ja-JP" altLang="en-US" sz="1600" dirty="0" smtClean="0">
                <a:latin typeface="+mj-ea"/>
                <a:ea typeface="+mj-ea"/>
              </a:rPr>
              <a:t>１－９</a:t>
            </a:r>
            <a:r>
              <a:rPr kumimoji="1" lang="en-US" altLang="ja-JP" sz="1600" dirty="0" smtClean="0">
                <a:latin typeface="+mj-ea"/>
                <a:ea typeface="+mj-ea"/>
              </a:rPr>
              <a:t>  </a:t>
            </a:r>
            <a:r>
              <a:rPr kumimoji="1" lang="ja-JP" altLang="en-US" sz="1600" dirty="0" smtClean="0">
                <a:latin typeface="+mj-ea"/>
                <a:ea typeface="+mj-ea"/>
              </a:rPr>
              <a:t>表面被覆（断面修復）工法　　　　　　　　　　　　　　　　　　  ・・・・・・・・・・・・・・・  １</a:t>
            </a:r>
            <a:r>
              <a:rPr lang="ja-JP" altLang="en-US" sz="1600" dirty="0">
                <a:latin typeface="+mj-ea"/>
                <a:ea typeface="+mj-ea"/>
              </a:rPr>
              <a:t>６</a:t>
            </a:r>
            <a:endParaRPr kumimoji="1" lang="en-US" altLang="ja-JP" sz="1600" dirty="0" smtClean="0">
              <a:latin typeface="+mj-ea"/>
              <a:ea typeface="+mj-ea"/>
            </a:endParaRPr>
          </a:p>
          <a:p>
            <a:pPr marL="0" indent="0">
              <a:buNone/>
            </a:pPr>
            <a:r>
              <a:rPr lang="ja-JP" altLang="en-US" sz="1600" dirty="0">
                <a:latin typeface="+mj-ea"/>
                <a:ea typeface="+mj-ea"/>
              </a:rPr>
              <a:t>　</a:t>
            </a:r>
            <a:r>
              <a:rPr lang="ja-JP" altLang="en-US" sz="1600" dirty="0" smtClean="0">
                <a:latin typeface="+mj-ea"/>
                <a:ea typeface="+mj-ea"/>
              </a:rPr>
              <a:t>１－</a:t>
            </a:r>
            <a:r>
              <a:rPr lang="en-US" altLang="ja-JP" sz="1600" dirty="0" smtClean="0">
                <a:latin typeface="+mj-ea"/>
                <a:ea typeface="+mj-ea"/>
              </a:rPr>
              <a:t>10</a:t>
            </a:r>
            <a:r>
              <a:rPr lang="ja-JP" altLang="en-US" sz="1600" dirty="0" smtClean="0">
                <a:latin typeface="+mj-ea"/>
                <a:ea typeface="+mj-ea"/>
              </a:rPr>
              <a:t>　防草シート　現地補修手順　　　　　　　　　　　　　　　　　　</a:t>
            </a:r>
            <a:r>
              <a:rPr lang="ja-JP" altLang="en-US" sz="1600" dirty="0" smtClean="0">
                <a:latin typeface="+mj-ea"/>
              </a:rPr>
              <a:t>・</a:t>
            </a:r>
            <a:r>
              <a:rPr lang="ja-JP" altLang="en-US" sz="1600" dirty="0">
                <a:latin typeface="+mj-ea"/>
              </a:rPr>
              <a:t>・・・・・・・・・・・・・・  </a:t>
            </a:r>
            <a:r>
              <a:rPr lang="ja-JP" altLang="en-US" sz="1600" dirty="0" smtClean="0">
                <a:latin typeface="+mj-ea"/>
              </a:rPr>
              <a:t>２５</a:t>
            </a:r>
            <a:endParaRPr kumimoji="1" lang="en-US" altLang="ja-JP" sz="1600" dirty="0" smtClean="0">
              <a:latin typeface="+mj-ea"/>
              <a:ea typeface="+mj-ea"/>
            </a:endParaRPr>
          </a:p>
          <a:p>
            <a:pPr marL="0" indent="0">
              <a:buNone/>
            </a:pPr>
            <a:r>
              <a:rPr lang="ja-JP" altLang="en-US" sz="1600" dirty="0">
                <a:latin typeface="+mj-ea"/>
                <a:ea typeface="+mj-ea"/>
              </a:rPr>
              <a:t>　</a:t>
            </a:r>
            <a:r>
              <a:rPr lang="ja-JP" altLang="en-US" sz="1600" dirty="0" smtClean="0">
                <a:latin typeface="+mj-ea"/>
                <a:ea typeface="+mj-ea"/>
              </a:rPr>
              <a:t>１－</a:t>
            </a:r>
            <a:r>
              <a:rPr lang="en-US" altLang="ja-JP" sz="1600" dirty="0" smtClean="0">
                <a:latin typeface="+mj-ea"/>
                <a:ea typeface="+mj-ea"/>
              </a:rPr>
              <a:t>11  </a:t>
            </a:r>
            <a:r>
              <a:rPr lang="ja-JP" altLang="en-US" sz="1600" dirty="0" smtClean="0">
                <a:latin typeface="+mj-ea"/>
                <a:ea typeface="+mj-ea"/>
              </a:rPr>
              <a:t>購入品価格（参考価格）　　　　　　　　　　　　　　　　　　</a:t>
            </a:r>
            <a:r>
              <a:rPr lang="ja-JP" altLang="en-US" sz="1600" dirty="0">
                <a:latin typeface="+mj-ea"/>
                <a:ea typeface="+mj-ea"/>
              </a:rPr>
              <a:t> </a:t>
            </a:r>
            <a:r>
              <a:rPr lang="ja-JP" altLang="en-US" sz="1600" dirty="0" smtClean="0">
                <a:latin typeface="+mj-ea"/>
                <a:ea typeface="+mj-ea"/>
              </a:rPr>
              <a:t>    ・・・・・・・・・・・・・・・ ３２</a:t>
            </a:r>
            <a:r>
              <a:rPr lang="ja-JP" altLang="en-US" sz="1600" dirty="0">
                <a:latin typeface="+mj-ea"/>
                <a:ea typeface="+mj-ea"/>
              </a:rPr>
              <a:t>　</a:t>
            </a:r>
            <a:endParaRPr lang="en-US" altLang="ja-JP" sz="1600" dirty="0" smtClean="0">
              <a:latin typeface="+mj-ea"/>
              <a:ea typeface="+mj-ea"/>
            </a:endParaRPr>
          </a:p>
          <a:p>
            <a:pPr marL="0" indent="0">
              <a:buNone/>
            </a:pPr>
            <a:r>
              <a:rPr kumimoji="1" lang="ja-JP" altLang="en-US" sz="1600" dirty="0">
                <a:latin typeface="+mj-ea"/>
                <a:ea typeface="+mj-ea"/>
              </a:rPr>
              <a:t>　</a:t>
            </a:r>
            <a:r>
              <a:rPr kumimoji="1" lang="ja-JP" altLang="en-US" sz="1600" dirty="0" smtClean="0">
                <a:latin typeface="+mj-ea"/>
                <a:ea typeface="+mj-ea"/>
              </a:rPr>
              <a:t>１－</a:t>
            </a:r>
            <a:r>
              <a:rPr kumimoji="1" lang="en-US" altLang="ja-JP" sz="1600" dirty="0" smtClean="0">
                <a:latin typeface="+mj-ea"/>
                <a:ea typeface="+mj-ea"/>
              </a:rPr>
              <a:t>12  </a:t>
            </a:r>
            <a:r>
              <a:rPr kumimoji="1" lang="ja-JP" altLang="en-US" sz="1600" dirty="0" smtClean="0">
                <a:latin typeface="+mj-ea"/>
                <a:ea typeface="+mj-ea"/>
              </a:rPr>
              <a:t>補修前の注意事項　　　　　　　　　　　　　　　　　　　　　　   ・・・・・・・・・・・・・・・</a:t>
            </a:r>
            <a:r>
              <a:rPr lang="ja-JP" altLang="en-US" sz="1600" dirty="0">
                <a:latin typeface="+mj-ea"/>
                <a:ea typeface="+mj-ea"/>
              </a:rPr>
              <a:t> </a:t>
            </a:r>
            <a:r>
              <a:rPr lang="ja-JP" altLang="en-US" sz="1600" dirty="0" smtClean="0">
                <a:latin typeface="+mj-ea"/>
                <a:ea typeface="+mj-ea"/>
              </a:rPr>
              <a:t>４０</a:t>
            </a:r>
            <a:endParaRPr kumimoji="1" lang="en-US" altLang="ja-JP" sz="1600" dirty="0" smtClean="0">
              <a:latin typeface="+mj-ea"/>
              <a:ea typeface="+mj-ea"/>
            </a:endParaRPr>
          </a:p>
          <a:p>
            <a:pPr marL="0" indent="0">
              <a:buNone/>
            </a:pPr>
            <a:r>
              <a:rPr lang="ja-JP" altLang="en-US" sz="1600" dirty="0">
                <a:latin typeface="+mj-ea"/>
                <a:ea typeface="+mj-ea"/>
              </a:rPr>
              <a:t>　</a:t>
            </a:r>
            <a:r>
              <a:rPr lang="ja-JP" altLang="en-US" sz="1600" dirty="0" smtClean="0">
                <a:latin typeface="+mj-ea"/>
                <a:ea typeface="+mj-ea"/>
              </a:rPr>
              <a:t>１－</a:t>
            </a:r>
            <a:r>
              <a:rPr lang="en-US" altLang="ja-JP" sz="1600" dirty="0" smtClean="0">
                <a:latin typeface="+mj-ea"/>
                <a:ea typeface="+mj-ea"/>
              </a:rPr>
              <a:t>13  </a:t>
            </a:r>
            <a:r>
              <a:rPr lang="ja-JP" altLang="en-US" sz="1600" dirty="0" smtClean="0">
                <a:latin typeface="+mj-ea"/>
                <a:ea typeface="+mj-ea"/>
              </a:rPr>
              <a:t>事故発生の報告　　　　　　　　　　　　　　　　　　　　　　　　  ・・・・・・・・・・・・・・・ ４１</a:t>
            </a:r>
            <a:endParaRPr lang="en-US" altLang="ja-JP" sz="1600" dirty="0" smtClean="0">
              <a:latin typeface="+mj-ea"/>
              <a:ea typeface="+mj-ea"/>
            </a:endParaRPr>
          </a:p>
          <a:p>
            <a:pPr marL="0" indent="0">
              <a:buNone/>
            </a:pPr>
            <a:endParaRPr lang="en-US" altLang="ja-JP" sz="1600" dirty="0" smtClean="0">
              <a:latin typeface="+mj-ea"/>
              <a:ea typeface="+mj-ea"/>
            </a:endParaRPr>
          </a:p>
          <a:p>
            <a:pPr marL="0" indent="0">
              <a:buNone/>
            </a:pPr>
            <a:r>
              <a:rPr lang="ja-JP" altLang="en-US" sz="1600" dirty="0">
                <a:latin typeface="+mj-ea"/>
                <a:ea typeface="+mj-ea"/>
              </a:rPr>
              <a:t>２．多面的機能支払交付金に係る現地施工</a:t>
            </a:r>
            <a:r>
              <a:rPr lang="ja-JP" altLang="en-US" sz="1600" dirty="0" smtClean="0">
                <a:latin typeface="+mj-ea"/>
                <a:ea typeface="+mj-ea"/>
              </a:rPr>
              <a:t>事例　　　　　　　　　　</a:t>
            </a:r>
            <a:r>
              <a:rPr lang="ja-JP" altLang="en-US" sz="1600" dirty="0">
                <a:latin typeface="+mj-ea"/>
                <a:ea typeface="+mj-ea"/>
              </a:rPr>
              <a:t> </a:t>
            </a:r>
            <a:r>
              <a:rPr lang="ja-JP" altLang="en-US" sz="1600" dirty="0" smtClean="0">
                <a:latin typeface="+mj-ea"/>
                <a:ea typeface="+mj-ea"/>
              </a:rPr>
              <a:t> ・</a:t>
            </a:r>
            <a:r>
              <a:rPr lang="ja-JP" altLang="en-US" sz="1600" dirty="0">
                <a:latin typeface="+mj-ea"/>
                <a:ea typeface="+mj-ea"/>
              </a:rPr>
              <a:t>・・・・・・・・・・・・・</a:t>
            </a:r>
            <a:r>
              <a:rPr lang="ja-JP" altLang="en-US" sz="1600" dirty="0" smtClean="0">
                <a:latin typeface="+mj-ea"/>
                <a:ea typeface="+mj-ea"/>
              </a:rPr>
              <a:t>・  ４３</a:t>
            </a:r>
            <a:endParaRPr lang="en-US" altLang="ja-JP" sz="1600" dirty="0">
              <a:latin typeface="+mj-ea"/>
              <a:ea typeface="+mj-ea"/>
            </a:endParaRPr>
          </a:p>
          <a:p>
            <a:pPr marL="0" indent="0">
              <a:buNone/>
            </a:pPr>
            <a:r>
              <a:rPr lang="ja-JP" altLang="en-US" sz="1600" dirty="0">
                <a:latin typeface="+mj-ea"/>
                <a:ea typeface="+mj-ea"/>
              </a:rPr>
              <a:t>　２－１　施設の長寿命化の施工</a:t>
            </a:r>
            <a:r>
              <a:rPr lang="ja-JP" altLang="en-US" sz="1600" dirty="0" smtClean="0">
                <a:latin typeface="+mj-ea"/>
                <a:ea typeface="+mj-ea"/>
              </a:rPr>
              <a:t>事例　　　　　　　　　　　　　　　　　 ・・・・・・・・・・・・・・・  ４４</a:t>
            </a:r>
            <a:endParaRPr lang="en-US" altLang="ja-JP" sz="1600" dirty="0">
              <a:latin typeface="+mj-ea"/>
              <a:ea typeface="+mj-ea"/>
            </a:endParaRPr>
          </a:p>
          <a:p>
            <a:pPr marL="0" indent="0">
              <a:buNone/>
            </a:pPr>
            <a:r>
              <a:rPr lang="ja-JP" altLang="en-US" sz="1600" dirty="0">
                <a:latin typeface="+mj-ea"/>
                <a:ea typeface="+mj-ea"/>
              </a:rPr>
              <a:t>　２－２　資源向上活動（共同）の施工</a:t>
            </a:r>
            <a:r>
              <a:rPr lang="ja-JP" altLang="en-US" sz="1600" dirty="0" smtClean="0">
                <a:latin typeface="+mj-ea"/>
                <a:ea typeface="+mj-ea"/>
              </a:rPr>
              <a:t>事例　　　　　　　　　　　　　　 ・・・・・・・・・・・・・・・　４９</a:t>
            </a:r>
            <a:endParaRPr lang="en-US" altLang="ja-JP" sz="1600" dirty="0">
              <a:latin typeface="+mj-ea"/>
              <a:ea typeface="+mj-ea"/>
            </a:endParaRPr>
          </a:p>
          <a:p>
            <a:pPr marL="0" indent="0">
              <a:buNone/>
            </a:pPr>
            <a:r>
              <a:rPr lang="ja-JP" altLang="en-US" sz="1600" dirty="0">
                <a:latin typeface="+mj-ea"/>
                <a:ea typeface="+mj-ea"/>
              </a:rPr>
              <a:t>　２－３　抽出検査で確認された施工不具合の</a:t>
            </a:r>
            <a:r>
              <a:rPr lang="ja-JP" altLang="en-US" sz="1600" dirty="0" smtClean="0">
                <a:latin typeface="+mj-ea"/>
                <a:ea typeface="+mj-ea"/>
              </a:rPr>
              <a:t>事例　　　　　　　　  ・・・・・・・・・・・・・・・   ５２</a:t>
            </a:r>
            <a:endParaRPr lang="en-US" altLang="ja-JP" sz="1600" dirty="0">
              <a:latin typeface="+mj-ea"/>
              <a:ea typeface="+mj-ea"/>
            </a:endParaRPr>
          </a:p>
          <a:p>
            <a:pPr marL="0" indent="0">
              <a:buNone/>
            </a:pPr>
            <a:r>
              <a:rPr kumimoji="1" lang="ja-JP" altLang="en-US" sz="1600" dirty="0" smtClean="0"/>
              <a:t>　</a:t>
            </a:r>
            <a:endParaRPr kumimoji="1" lang="en-US" altLang="ja-JP" sz="1600" dirty="0" smtClean="0"/>
          </a:p>
        </p:txBody>
      </p:sp>
    </p:spTree>
    <p:extLst>
      <p:ext uri="{BB962C8B-B14F-4D97-AF65-F5344CB8AC3E}">
        <p14:creationId xmlns:p14="http://schemas.microsoft.com/office/powerpoint/2010/main" val="5719994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180528" y="44624"/>
            <a:ext cx="9144000" cy="720080"/>
          </a:xfrm>
          <a:prstGeom prst="rect">
            <a:avLst/>
          </a:prstGeom>
          <a:noFill/>
          <a:ln w="25400">
            <a:noFill/>
          </a:ln>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3000" b="1" noProof="0" dirty="0" smtClean="0">
                <a:latin typeface="+mj-lt"/>
                <a:ea typeface="+mj-ea"/>
                <a:cs typeface="+mj-cs"/>
              </a:rPr>
              <a:t>１－９　</a:t>
            </a:r>
            <a:r>
              <a:rPr lang="ja-JP" altLang="en-US" sz="3000" b="1" dirty="0" smtClean="0">
                <a:latin typeface="+mj-lt"/>
                <a:ea typeface="+mj-ea"/>
                <a:cs typeface="+mj-cs"/>
              </a:rPr>
              <a:t>表面被覆（断面修復）</a:t>
            </a:r>
            <a:r>
              <a:rPr lang="ja-JP" altLang="en-US" sz="3000" b="1" noProof="0" dirty="0" smtClean="0">
                <a:latin typeface="+mj-lt"/>
                <a:ea typeface="+mj-ea"/>
                <a:cs typeface="+mj-cs"/>
              </a:rPr>
              <a:t>工法</a:t>
            </a:r>
            <a:r>
              <a:rPr lang="ja-JP" altLang="en-US" sz="2400" b="1" noProof="0" dirty="0" smtClean="0">
                <a:latin typeface="+mj-lt"/>
                <a:ea typeface="+mj-ea"/>
                <a:cs typeface="+mj-cs"/>
              </a:rPr>
              <a:t>　現地補修手順</a:t>
            </a:r>
            <a:endParaRPr kumimoji="1" lang="ja-JP" altLang="en-US" sz="2400" b="1"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3" name="正方形/長方形 12"/>
          <p:cNvSpPr/>
          <p:nvPr/>
        </p:nvSpPr>
        <p:spPr>
          <a:xfrm>
            <a:off x="218685" y="5229200"/>
            <a:ext cx="2520280" cy="1224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22" name="正方形/長方形 21"/>
          <p:cNvSpPr/>
          <p:nvPr/>
        </p:nvSpPr>
        <p:spPr>
          <a:xfrm>
            <a:off x="167398" y="618777"/>
            <a:ext cx="8702324" cy="1440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smtClean="0">
                <a:solidFill>
                  <a:schemeClr val="tx1"/>
                </a:solidFill>
              </a:rPr>
              <a:t>　</a:t>
            </a:r>
            <a:r>
              <a:rPr kumimoji="1" lang="ja-JP" altLang="en-US" sz="1600" b="1" dirty="0" smtClean="0">
                <a:solidFill>
                  <a:schemeClr val="tx1"/>
                </a:solidFill>
              </a:rPr>
              <a:t>１）本補修工法対象範囲</a:t>
            </a:r>
            <a:r>
              <a:rPr kumimoji="1" lang="ja-JP" altLang="en-US" sz="1600" b="1" dirty="0" smtClean="0">
                <a:solidFill>
                  <a:srgbClr val="FF0000"/>
                </a:solidFill>
              </a:rPr>
              <a:t>（資源向上活動（共同）－</a:t>
            </a:r>
            <a:r>
              <a:rPr lang="ja-JP" altLang="en-US" sz="1600" b="1" dirty="0" smtClean="0">
                <a:solidFill>
                  <a:srgbClr val="FF0000"/>
                </a:solidFill>
              </a:rPr>
              <a:t>表面劣化に対するコーティング等）</a:t>
            </a:r>
            <a:endParaRPr kumimoji="1" lang="en-US" altLang="ja-JP" sz="1600" b="1" dirty="0" smtClean="0">
              <a:solidFill>
                <a:srgbClr val="FF0000"/>
              </a:solidFill>
            </a:endParaRPr>
          </a:p>
          <a:p>
            <a:r>
              <a:rPr lang="ja-JP" altLang="en-US" sz="1600" b="1" dirty="0">
                <a:solidFill>
                  <a:schemeClr val="tx1"/>
                </a:solidFill>
              </a:rPr>
              <a:t>　</a:t>
            </a:r>
            <a:r>
              <a:rPr lang="ja-JP" altLang="en-US" sz="1600" b="1" dirty="0" smtClean="0">
                <a:solidFill>
                  <a:schemeClr val="tx1"/>
                </a:solidFill>
              </a:rPr>
              <a:t>　  本資料</a:t>
            </a:r>
            <a:r>
              <a:rPr lang="ja-JP" altLang="en-US" sz="1600" b="1" dirty="0">
                <a:solidFill>
                  <a:schemeClr val="tx1"/>
                </a:solidFill>
              </a:rPr>
              <a:t>で説明する表面</a:t>
            </a:r>
            <a:r>
              <a:rPr lang="ja-JP" altLang="en-US" sz="1600" b="1" dirty="0" smtClean="0">
                <a:solidFill>
                  <a:schemeClr val="tx1"/>
                </a:solidFill>
              </a:rPr>
              <a:t>被覆（断面修復）工法</a:t>
            </a:r>
            <a:r>
              <a:rPr lang="ja-JP" altLang="en-US" sz="1600" b="1" dirty="0">
                <a:solidFill>
                  <a:schemeClr val="tx1"/>
                </a:solidFill>
              </a:rPr>
              <a:t>は、摩耗等により劣化した水路面について無機</a:t>
            </a:r>
            <a:r>
              <a:rPr lang="ja-JP" altLang="en-US" sz="1600" b="1" dirty="0" smtClean="0">
                <a:solidFill>
                  <a:schemeClr val="tx1"/>
                </a:solidFill>
              </a:rPr>
              <a:t>系</a:t>
            </a:r>
            <a:endParaRPr lang="en-US" altLang="ja-JP" sz="1600" b="1" dirty="0" smtClean="0">
              <a:solidFill>
                <a:schemeClr val="tx1"/>
              </a:solidFill>
            </a:endParaRPr>
          </a:p>
          <a:p>
            <a:r>
              <a:rPr lang="en-US" altLang="ja-JP" sz="1600" b="1" dirty="0">
                <a:solidFill>
                  <a:schemeClr val="tx1"/>
                </a:solidFill>
              </a:rPr>
              <a:t> </a:t>
            </a:r>
            <a:r>
              <a:rPr lang="ja-JP" altLang="en-US" sz="1600" b="1" dirty="0" smtClean="0">
                <a:solidFill>
                  <a:schemeClr val="tx1"/>
                </a:solidFill>
              </a:rPr>
              <a:t>　材料にて左官</a:t>
            </a:r>
            <a:r>
              <a:rPr lang="ja-JP" altLang="en-US" sz="1600" b="1" dirty="0">
                <a:solidFill>
                  <a:schemeClr val="tx1"/>
                </a:solidFill>
              </a:rPr>
              <a:t>工法に</a:t>
            </a:r>
            <a:r>
              <a:rPr lang="ja-JP" altLang="en-US" sz="1600" b="1" dirty="0" smtClean="0">
                <a:solidFill>
                  <a:schemeClr val="tx1"/>
                </a:solidFill>
              </a:rPr>
              <a:t>より簡易補修</a:t>
            </a:r>
            <a:r>
              <a:rPr lang="ja-JP" altLang="en-US" sz="1600" b="1" dirty="0">
                <a:solidFill>
                  <a:schemeClr val="tx1"/>
                </a:solidFill>
              </a:rPr>
              <a:t>を行う場合の資料である。</a:t>
            </a:r>
          </a:p>
          <a:p>
            <a:r>
              <a:rPr lang="ja-JP" altLang="en-US" sz="1600" b="1" dirty="0">
                <a:solidFill>
                  <a:schemeClr val="tx1"/>
                </a:solidFill>
              </a:rPr>
              <a:t>　</a:t>
            </a:r>
            <a:r>
              <a:rPr lang="ja-JP" altLang="en-US" sz="1600" b="1" dirty="0" smtClean="0">
                <a:solidFill>
                  <a:schemeClr val="tx1"/>
                </a:solidFill>
              </a:rPr>
              <a:t>　　なお</a:t>
            </a:r>
            <a:r>
              <a:rPr lang="ja-JP" altLang="en-US" sz="1600" b="1" dirty="0">
                <a:solidFill>
                  <a:schemeClr val="tx1"/>
                </a:solidFill>
              </a:rPr>
              <a:t>、劣化部分が鉄筋まで到達している場合には別途処置が必要となるため、鉄筋の</a:t>
            </a:r>
            <a:r>
              <a:rPr lang="ja-JP" altLang="en-US" sz="1600" b="1" dirty="0" smtClean="0">
                <a:solidFill>
                  <a:schemeClr val="tx1"/>
                </a:solidFill>
              </a:rPr>
              <a:t>防錆処</a:t>
            </a:r>
            <a:endParaRPr lang="en-US" altLang="ja-JP" sz="1600" b="1" dirty="0" smtClean="0">
              <a:solidFill>
                <a:schemeClr val="tx1"/>
              </a:solidFill>
            </a:endParaRPr>
          </a:p>
          <a:p>
            <a:r>
              <a:rPr lang="ja-JP" altLang="en-US" sz="1600" b="1" dirty="0">
                <a:solidFill>
                  <a:schemeClr val="tx1"/>
                </a:solidFill>
              </a:rPr>
              <a:t>　</a:t>
            </a:r>
            <a:r>
              <a:rPr lang="ja-JP" altLang="en-US" sz="1600" b="1" dirty="0" smtClean="0">
                <a:solidFill>
                  <a:schemeClr val="tx1"/>
                </a:solidFill>
              </a:rPr>
              <a:t> 理</a:t>
            </a:r>
            <a:r>
              <a:rPr lang="ja-JP" altLang="en-US" sz="1600" b="1" dirty="0">
                <a:solidFill>
                  <a:schemeClr val="tx1"/>
                </a:solidFill>
              </a:rPr>
              <a:t>を伴わない範囲を対象とする。</a:t>
            </a:r>
            <a:endParaRPr lang="en-US" altLang="ja-JP" sz="1600" b="1" dirty="0" smtClean="0">
              <a:solidFill>
                <a:schemeClr val="tx1"/>
              </a:solidFill>
            </a:endParaRPr>
          </a:p>
        </p:txBody>
      </p:sp>
      <p:sp>
        <p:nvSpPr>
          <p:cNvPr id="29" name="正方形/長方形 28"/>
          <p:cNvSpPr/>
          <p:nvPr/>
        </p:nvSpPr>
        <p:spPr>
          <a:xfrm>
            <a:off x="323528" y="1943490"/>
            <a:ext cx="1512168" cy="5494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a:solidFill>
                  <a:schemeClr val="tx1"/>
                </a:solidFill>
              </a:rPr>
              <a:t>２</a:t>
            </a:r>
            <a:r>
              <a:rPr lang="ja-JP" altLang="en-US" sz="1600" b="1" dirty="0" smtClean="0">
                <a:solidFill>
                  <a:schemeClr val="tx1"/>
                </a:solidFill>
              </a:rPr>
              <a:t>）施工順序</a:t>
            </a:r>
            <a:endParaRPr kumimoji="1" lang="ja-JP" altLang="en-US" sz="1600" b="1" dirty="0">
              <a:solidFill>
                <a:schemeClr val="tx1"/>
              </a:solidFill>
            </a:endParaRPr>
          </a:p>
        </p:txBody>
      </p:sp>
      <p:pic>
        <p:nvPicPr>
          <p:cNvPr id="2" name="図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568" y="2341712"/>
            <a:ext cx="5328592" cy="3188000"/>
          </a:xfrm>
          <a:prstGeom prst="rect">
            <a:avLst/>
          </a:prstGeom>
        </p:spPr>
      </p:pic>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8504" y="5564708"/>
            <a:ext cx="3524071" cy="1248667"/>
          </a:xfrm>
          <a:prstGeom prst="rect">
            <a:avLst/>
          </a:prstGeom>
        </p:spPr>
      </p:pic>
      <p:sp>
        <p:nvSpPr>
          <p:cNvPr id="9" name="正方形/長方形 8"/>
          <p:cNvSpPr/>
          <p:nvPr/>
        </p:nvSpPr>
        <p:spPr>
          <a:xfrm>
            <a:off x="8532440" y="6408712"/>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１７</a:t>
            </a:r>
            <a:endParaRPr kumimoji="1" lang="en-US" altLang="ja-JP" dirty="0" smtClean="0">
              <a:solidFill>
                <a:schemeClr val="tx1"/>
              </a:solidFill>
            </a:endParaRPr>
          </a:p>
        </p:txBody>
      </p:sp>
    </p:spTree>
    <p:extLst>
      <p:ext uri="{BB962C8B-B14F-4D97-AF65-F5344CB8AC3E}">
        <p14:creationId xmlns:p14="http://schemas.microsoft.com/office/powerpoint/2010/main" val="12032638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218685" y="5229200"/>
            <a:ext cx="2520280" cy="1224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22" name="正方形/長方形 21"/>
          <p:cNvSpPr/>
          <p:nvPr/>
        </p:nvSpPr>
        <p:spPr>
          <a:xfrm>
            <a:off x="148830" y="-50706"/>
            <a:ext cx="8702324" cy="507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smtClean="0">
                <a:solidFill>
                  <a:schemeClr val="tx1"/>
                </a:solidFill>
              </a:rPr>
              <a:t>　</a:t>
            </a:r>
            <a:r>
              <a:rPr kumimoji="1" lang="ja-JP" altLang="en-US" sz="1600" b="1" dirty="0" smtClean="0">
                <a:solidFill>
                  <a:schemeClr val="tx1"/>
                </a:solidFill>
              </a:rPr>
              <a:t>３）各工種の説明</a:t>
            </a:r>
            <a:r>
              <a:rPr lang="ja-JP" altLang="en-US" sz="1400" b="1" dirty="0">
                <a:solidFill>
                  <a:schemeClr val="tx1"/>
                </a:solidFill>
              </a:rPr>
              <a:t>　</a:t>
            </a:r>
            <a:r>
              <a:rPr lang="ja-JP" altLang="en-US" sz="1400" b="1" dirty="0" smtClean="0">
                <a:solidFill>
                  <a:schemeClr val="tx1"/>
                </a:solidFill>
              </a:rPr>
              <a:t>　  　</a:t>
            </a:r>
            <a:endParaRPr lang="en-US" altLang="ja-JP" sz="1400" b="1" dirty="0" smtClean="0">
              <a:solidFill>
                <a:schemeClr val="tx1"/>
              </a:solidFill>
            </a:endParaRPr>
          </a:p>
        </p:txBody>
      </p:sp>
      <p:sp>
        <p:nvSpPr>
          <p:cNvPr id="29" name="正方形/長方形 28"/>
          <p:cNvSpPr/>
          <p:nvPr/>
        </p:nvSpPr>
        <p:spPr>
          <a:xfrm>
            <a:off x="539552" y="459312"/>
            <a:ext cx="8136905" cy="1215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smtClean="0">
                <a:solidFill>
                  <a:schemeClr val="tx1"/>
                </a:solidFill>
              </a:rPr>
              <a:t>①劣化範囲周辺の清掃</a:t>
            </a:r>
            <a:endParaRPr lang="en-US" altLang="ja-JP" sz="1600" b="1" dirty="0" smtClean="0">
              <a:solidFill>
                <a:schemeClr val="tx1"/>
              </a:solidFill>
            </a:endParaRPr>
          </a:p>
          <a:p>
            <a:r>
              <a:rPr lang="ja-JP" altLang="en-US" sz="1600" b="1" dirty="0" smtClean="0">
                <a:solidFill>
                  <a:schemeClr val="tx1"/>
                </a:solidFill>
              </a:rPr>
              <a:t>　 劣化</a:t>
            </a:r>
            <a:r>
              <a:rPr lang="ja-JP" altLang="en-US" sz="1600" b="1" dirty="0">
                <a:solidFill>
                  <a:schemeClr val="tx1"/>
                </a:solidFill>
              </a:rPr>
              <a:t>範囲周辺の清掃については、劣化範囲・深度の特定のため、必要であるが、清掃方法にあたっては</a:t>
            </a:r>
            <a:r>
              <a:rPr lang="ja-JP" altLang="en-US" sz="1600" b="1" dirty="0" smtClean="0">
                <a:solidFill>
                  <a:schemeClr val="tx1"/>
                </a:solidFill>
              </a:rPr>
              <a:t>、</a:t>
            </a:r>
            <a:endParaRPr lang="en-US" altLang="ja-JP" sz="1600" b="1" dirty="0" smtClean="0">
              <a:solidFill>
                <a:schemeClr val="tx1"/>
              </a:solidFill>
            </a:endParaRPr>
          </a:p>
          <a:p>
            <a:r>
              <a:rPr lang="ja-JP" altLang="en-US" sz="1600" b="1" dirty="0" smtClean="0">
                <a:solidFill>
                  <a:schemeClr val="tx1"/>
                </a:solidFill>
              </a:rPr>
              <a:t>作業</a:t>
            </a:r>
            <a:r>
              <a:rPr lang="ja-JP" altLang="en-US" sz="1600" b="1" dirty="0">
                <a:solidFill>
                  <a:schemeClr val="tx1"/>
                </a:solidFill>
              </a:rPr>
              <a:t>効率等から、高圧洗浄を用いることが多い。</a:t>
            </a:r>
          </a:p>
          <a:p>
            <a:r>
              <a:rPr lang="ja-JP" altLang="en-US" sz="1600" b="1" dirty="0">
                <a:solidFill>
                  <a:schemeClr val="tx1"/>
                </a:solidFill>
              </a:rPr>
              <a:t>　</a:t>
            </a:r>
            <a:r>
              <a:rPr lang="ja-JP" altLang="en-US" sz="1600" b="1" dirty="0" smtClean="0">
                <a:solidFill>
                  <a:schemeClr val="tx1"/>
                </a:solidFill>
              </a:rPr>
              <a:t> ただし</a:t>
            </a:r>
            <a:r>
              <a:rPr lang="ja-JP" altLang="en-US" sz="1600" b="1" dirty="0">
                <a:solidFill>
                  <a:schemeClr val="tx1"/>
                </a:solidFill>
              </a:rPr>
              <a:t>、高圧洗浄の使用にあたっては、過剰な圧力により、健全なコンクリート面に影響を与える場合があるため圧力に留意が必要である。</a:t>
            </a:r>
            <a:endParaRPr kumimoji="1" lang="ja-JP" altLang="en-US" sz="1600" b="1" dirty="0">
              <a:solidFill>
                <a:schemeClr val="tx1"/>
              </a:solidFill>
            </a:endParaRPr>
          </a:p>
        </p:txBody>
      </p:sp>
      <p:pic>
        <p:nvPicPr>
          <p:cNvPr id="10" name="図 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7584" y="1804159"/>
            <a:ext cx="2448272" cy="1912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19872" y="1814905"/>
            <a:ext cx="2857499" cy="183011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グループ化 13"/>
          <p:cNvGrpSpPr/>
          <p:nvPr/>
        </p:nvGrpSpPr>
        <p:grpSpPr>
          <a:xfrm>
            <a:off x="6732240" y="2376604"/>
            <a:ext cx="2911928" cy="1224644"/>
            <a:chOff x="0" y="0"/>
            <a:chExt cx="2911928" cy="1224644"/>
          </a:xfrm>
        </p:grpSpPr>
        <p:sp>
          <p:nvSpPr>
            <p:cNvPr id="15" name="四角形吹き出し 14"/>
            <p:cNvSpPr/>
            <p:nvPr/>
          </p:nvSpPr>
          <p:spPr>
            <a:xfrm>
              <a:off x="0" y="0"/>
              <a:ext cx="1211035" cy="612322"/>
            </a:xfrm>
            <a:prstGeom prst="wedgeRectCallout">
              <a:avLst>
                <a:gd name="adj1" fmla="val -125884"/>
                <a:gd name="adj2" fmla="val -50833"/>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6" name="テキスト ボックス 10"/>
            <p:cNvSpPr txBox="1"/>
            <p:nvPr/>
          </p:nvSpPr>
          <p:spPr>
            <a:xfrm>
              <a:off x="40821" y="68036"/>
              <a:ext cx="2871107" cy="115660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400" b="1" dirty="0"/>
                <a:t>ワイヤブラシ</a:t>
              </a:r>
              <a:endParaRPr kumimoji="1" lang="en-US" altLang="ja-JP" sz="1400" b="1" dirty="0"/>
            </a:p>
            <a:p>
              <a:r>
                <a:rPr kumimoji="1" lang="ja-JP" altLang="en-US" sz="1400" b="1" dirty="0"/>
                <a:t>による清掃</a:t>
              </a:r>
            </a:p>
          </p:txBody>
        </p:sp>
      </p:grpSp>
      <p:sp>
        <p:nvSpPr>
          <p:cNvPr id="17" name="正方形/長方形 16"/>
          <p:cNvSpPr/>
          <p:nvPr/>
        </p:nvSpPr>
        <p:spPr>
          <a:xfrm>
            <a:off x="569841" y="3784698"/>
            <a:ext cx="8136905" cy="981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a:solidFill>
                  <a:schemeClr val="tx1"/>
                </a:solidFill>
              </a:rPr>
              <a:t>②</a:t>
            </a:r>
            <a:r>
              <a:rPr lang="ja-JP" altLang="en-US" sz="1600" b="1" dirty="0" smtClean="0">
                <a:solidFill>
                  <a:schemeClr val="tx1"/>
                </a:solidFill>
              </a:rPr>
              <a:t>劣化部分の除去</a:t>
            </a:r>
            <a:endParaRPr lang="en-US" altLang="ja-JP" sz="1600" b="1" dirty="0" smtClean="0">
              <a:solidFill>
                <a:schemeClr val="tx1"/>
              </a:solidFill>
            </a:endParaRPr>
          </a:p>
          <a:p>
            <a:r>
              <a:rPr lang="ja-JP" altLang="en-US" sz="1600" b="1" dirty="0" smtClean="0">
                <a:solidFill>
                  <a:schemeClr val="tx1"/>
                </a:solidFill>
              </a:rPr>
              <a:t>　</a:t>
            </a:r>
            <a:r>
              <a:rPr lang="ja-JP" altLang="en-US" sz="1600" b="1" dirty="0">
                <a:solidFill>
                  <a:schemeClr val="tx1"/>
                </a:solidFill>
              </a:rPr>
              <a:t> 　不安定になっている骨材や劣化したコンクリート（脆弱部）をノミ・タガネ・ハンマー・</a:t>
            </a:r>
            <a:r>
              <a:rPr lang="ja-JP" altLang="en-US" sz="1600" b="1" dirty="0" smtClean="0">
                <a:solidFill>
                  <a:schemeClr val="tx1"/>
                </a:solidFill>
              </a:rPr>
              <a:t>電動</a:t>
            </a:r>
            <a:endParaRPr lang="en-US" altLang="ja-JP" sz="1600" b="1" dirty="0" smtClean="0">
              <a:solidFill>
                <a:schemeClr val="tx1"/>
              </a:solidFill>
            </a:endParaRPr>
          </a:p>
          <a:p>
            <a:r>
              <a:rPr lang="ja-JP" altLang="en-US" sz="1600" b="1" dirty="0">
                <a:solidFill>
                  <a:schemeClr val="tx1"/>
                </a:solidFill>
              </a:rPr>
              <a:t>　</a:t>
            </a:r>
            <a:r>
              <a:rPr lang="ja-JP" altLang="en-US" sz="1600" b="1" dirty="0" smtClean="0">
                <a:solidFill>
                  <a:schemeClr val="tx1"/>
                </a:solidFill>
              </a:rPr>
              <a:t>ピック</a:t>
            </a:r>
            <a:r>
              <a:rPr lang="ja-JP" altLang="en-US" sz="1600" b="1" dirty="0">
                <a:solidFill>
                  <a:schemeClr val="tx1"/>
                </a:solidFill>
              </a:rPr>
              <a:t>等を使用して取り除く。</a:t>
            </a:r>
          </a:p>
          <a:p>
            <a:r>
              <a:rPr lang="ja-JP" altLang="en-US" sz="1600" b="1" dirty="0">
                <a:solidFill>
                  <a:schemeClr val="tx1"/>
                </a:solidFill>
              </a:rPr>
              <a:t>　</a:t>
            </a:r>
            <a:r>
              <a:rPr lang="ja-JP" altLang="en-US" sz="1600" b="1" dirty="0" smtClean="0">
                <a:solidFill>
                  <a:schemeClr val="tx1"/>
                </a:solidFill>
              </a:rPr>
              <a:t>　なお</a:t>
            </a:r>
            <a:r>
              <a:rPr lang="ja-JP" altLang="en-US" sz="1600" b="1" dirty="0">
                <a:solidFill>
                  <a:schemeClr val="tx1"/>
                </a:solidFill>
              </a:rPr>
              <a:t>、この作業にて発生した粉塵等も取り除く。</a:t>
            </a:r>
            <a:endParaRPr kumimoji="1" lang="ja-JP" altLang="en-US" sz="1600" b="1" dirty="0">
              <a:solidFill>
                <a:schemeClr val="tx1"/>
              </a:solidFill>
            </a:endParaRPr>
          </a:p>
        </p:txBody>
      </p:sp>
      <p:pic>
        <p:nvPicPr>
          <p:cNvPr id="18" name="図 17"/>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3831" b="1753"/>
          <a:stretch/>
        </p:blipFill>
        <p:spPr bwMode="auto">
          <a:xfrm>
            <a:off x="1028965" y="4837817"/>
            <a:ext cx="3471027" cy="1975559"/>
          </a:xfrm>
          <a:prstGeom prst="rect">
            <a:avLst/>
          </a:prstGeom>
          <a:noFill/>
          <a:extLst>
            <a:ext uri="{909E8E84-426E-40DD-AFC4-6F175D3DCCD1}">
              <a14:hiddenFill xmlns:a14="http://schemas.microsoft.com/office/drawing/2010/main">
                <a:solidFill>
                  <a:srgbClr val="FFFFFF"/>
                </a:solidFill>
              </a14:hiddenFill>
            </a:ext>
          </a:extLst>
        </p:spPr>
      </p:pic>
      <p:sp>
        <p:nvSpPr>
          <p:cNvPr id="20" name="正方形/長方形 19"/>
          <p:cNvSpPr/>
          <p:nvPr/>
        </p:nvSpPr>
        <p:spPr>
          <a:xfrm>
            <a:off x="8547764" y="53337"/>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tx1"/>
                </a:solidFill>
              </a:rPr>
              <a:t>１８</a:t>
            </a:r>
            <a:endParaRPr kumimoji="1" lang="en-US" altLang="ja-JP" dirty="0" smtClean="0">
              <a:solidFill>
                <a:schemeClr val="tx1"/>
              </a:solidFill>
            </a:endParaRPr>
          </a:p>
        </p:txBody>
      </p:sp>
    </p:spTree>
    <p:extLst>
      <p:ext uri="{BB962C8B-B14F-4D97-AF65-F5344CB8AC3E}">
        <p14:creationId xmlns:p14="http://schemas.microsoft.com/office/powerpoint/2010/main" val="2001894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218685" y="5229200"/>
            <a:ext cx="2520280" cy="1224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22" name="正方形/長方形 21"/>
          <p:cNvSpPr/>
          <p:nvPr/>
        </p:nvSpPr>
        <p:spPr>
          <a:xfrm>
            <a:off x="177934" y="185300"/>
            <a:ext cx="8702324" cy="507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smtClean="0">
                <a:solidFill>
                  <a:schemeClr val="tx1"/>
                </a:solidFill>
              </a:rPr>
              <a:t>　</a:t>
            </a:r>
            <a:r>
              <a:rPr kumimoji="1" lang="ja-JP" altLang="en-US" sz="1600" b="1" dirty="0" smtClean="0">
                <a:solidFill>
                  <a:schemeClr val="tx1"/>
                </a:solidFill>
              </a:rPr>
              <a:t>３）各工種の説明</a:t>
            </a:r>
            <a:r>
              <a:rPr lang="ja-JP" altLang="en-US" sz="1400" b="1" dirty="0">
                <a:solidFill>
                  <a:schemeClr val="tx1"/>
                </a:solidFill>
              </a:rPr>
              <a:t>　</a:t>
            </a:r>
            <a:r>
              <a:rPr lang="ja-JP" altLang="en-US" sz="1400" b="1" dirty="0" smtClean="0">
                <a:solidFill>
                  <a:schemeClr val="tx1"/>
                </a:solidFill>
              </a:rPr>
              <a:t>　  　</a:t>
            </a:r>
            <a:endParaRPr lang="en-US" altLang="ja-JP" sz="1400" b="1" dirty="0" smtClean="0">
              <a:solidFill>
                <a:schemeClr val="tx1"/>
              </a:solidFill>
            </a:endParaRPr>
          </a:p>
        </p:txBody>
      </p:sp>
      <p:sp>
        <p:nvSpPr>
          <p:cNvPr id="29" name="正方形/長方形 28"/>
          <p:cNvSpPr/>
          <p:nvPr/>
        </p:nvSpPr>
        <p:spPr>
          <a:xfrm>
            <a:off x="551128" y="687720"/>
            <a:ext cx="8136905" cy="1215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dirty="0" smtClean="0">
                <a:solidFill>
                  <a:schemeClr val="tx1"/>
                </a:solidFill>
              </a:rPr>
              <a:t>※</a:t>
            </a:r>
            <a:r>
              <a:rPr lang="ja-JP" altLang="en-US" sz="1600" b="1" dirty="0" smtClean="0">
                <a:solidFill>
                  <a:schemeClr val="tx1"/>
                </a:solidFill>
              </a:rPr>
              <a:t>劣化部分除去範囲</a:t>
            </a:r>
            <a:endParaRPr lang="en-US" altLang="ja-JP" sz="1600" b="1" dirty="0" smtClean="0">
              <a:solidFill>
                <a:schemeClr val="tx1"/>
              </a:solidFill>
            </a:endParaRPr>
          </a:p>
          <a:p>
            <a:r>
              <a:rPr lang="ja-JP" altLang="en-US" sz="1600" b="1" dirty="0" smtClean="0">
                <a:solidFill>
                  <a:schemeClr val="tx1"/>
                </a:solidFill>
              </a:rPr>
              <a:t>　 </a:t>
            </a:r>
            <a:r>
              <a:rPr lang="ja-JP" altLang="en-US" sz="1600" b="1" dirty="0">
                <a:solidFill>
                  <a:schemeClr val="tx1"/>
                </a:solidFill>
              </a:rPr>
              <a:t> 劣化部の除去にあたり、劣化部が鉄筋まで到達している場合は、錆の除去や鉄筋防錆材の塗布等の必要な措置を講じる必要があることから、劣化部以上のはつりが必要となる。</a:t>
            </a:r>
          </a:p>
          <a:p>
            <a:r>
              <a:rPr lang="ja-JP" altLang="en-US" sz="1600" b="1" dirty="0">
                <a:solidFill>
                  <a:schemeClr val="tx1"/>
                </a:solidFill>
              </a:rPr>
              <a:t>　鉄筋の状況等により、対処方法も異なることから、劣化部が鉄筋まで到達している場合は専門業者の処理が必要となる。</a:t>
            </a:r>
            <a:endParaRPr kumimoji="1" lang="ja-JP" altLang="en-US" sz="1600" b="1" dirty="0">
              <a:solidFill>
                <a:schemeClr val="tx1"/>
              </a:solidFill>
            </a:endParaRPr>
          </a:p>
        </p:txBody>
      </p:sp>
      <p:grpSp>
        <p:nvGrpSpPr>
          <p:cNvPr id="20" name="グループ化 19"/>
          <p:cNvGrpSpPr/>
          <p:nvPr/>
        </p:nvGrpSpPr>
        <p:grpSpPr>
          <a:xfrm>
            <a:off x="1494295" y="2198517"/>
            <a:ext cx="4140668" cy="1878555"/>
            <a:chOff x="0" y="0"/>
            <a:chExt cx="4140668" cy="1878555"/>
          </a:xfrm>
        </p:grpSpPr>
        <p:pic>
          <p:nvPicPr>
            <p:cNvPr id="21" name="図 2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3893927" cy="1878555"/>
            </a:xfrm>
            <a:prstGeom prst="rect">
              <a:avLst/>
            </a:prstGeom>
          </p:spPr>
        </p:pic>
        <p:cxnSp>
          <p:nvCxnSpPr>
            <p:cNvPr id="23" name="直線矢印コネクタ 22"/>
            <p:cNvCxnSpPr/>
            <p:nvPr/>
          </p:nvCxnSpPr>
          <p:spPr>
            <a:xfrm flipH="1">
              <a:off x="2215280" y="580100"/>
              <a:ext cx="1925388" cy="4972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フリーフォーム 23"/>
            <p:cNvSpPr/>
            <p:nvPr/>
          </p:nvSpPr>
          <p:spPr>
            <a:xfrm>
              <a:off x="1158901" y="1071195"/>
              <a:ext cx="1401781" cy="269544"/>
            </a:xfrm>
            <a:custGeom>
              <a:avLst/>
              <a:gdLst>
                <a:gd name="connsiteX0" fmla="*/ 0 w 1394298"/>
                <a:gd name="connsiteY0" fmla="*/ 260031 h 260567"/>
                <a:gd name="connsiteX1" fmla="*/ 20266 w 1394298"/>
                <a:gd name="connsiteY1" fmla="*/ 251924 h 260567"/>
                <a:gd name="connsiteX2" fmla="*/ 28373 w 1394298"/>
                <a:gd name="connsiteY2" fmla="*/ 239765 h 260567"/>
                <a:gd name="connsiteX3" fmla="*/ 36479 w 1394298"/>
                <a:gd name="connsiteY3" fmla="*/ 231658 h 260567"/>
                <a:gd name="connsiteX4" fmla="*/ 40532 w 1394298"/>
                <a:gd name="connsiteY4" fmla="*/ 219499 h 260567"/>
                <a:gd name="connsiteX5" fmla="*/ 48639 w 1394298"/>
                <a:gd name="connsiteY5" fmla="*/ 207339 h 260567"/>
                <a:gd name="connsiteX6" fmla="*/ 60798 w 1394298"/>
                <a:gd name="connsiteY6" fmla="*/ 174914 h 260567"/>
                <a:gd name="connsiteX7" fmla="*/ 89171 w 1394298"/>
                <a:gd name="connsiteY7" fmla="*/ 146541 h 260567"/>
                <a:gd name="connsiteX8" fmla="*/ 101330 w 1394298"/>
                <a:gd name="connsiteY8" fmla="*/ 134382 h 260567"/>
                <a:gd name="connsiteX9" fmla="*/ 109437 w 1394298"/>
                <a:gd name="connsiteY9" fmla="*/ 122222 h 260567"/>
                <a:gd name="connsiteX10" fmla="*/ 125649 w 1394298"/>
                <a:gd name="connsiteY10" fmla="*/ 114116 h 260567"/>
                <a:gd name="connsiteX11" fmla="*/ 158075 w 1394298"/>
                <a:gd name="connsiteY11" fmla="*/ 106010 h 260567"/>
                <a:gd name="connsiteX12" fmla="*/ 174288 w 1394298"/>
                <a:gd name="connsiteY12" fmla="*/ 97903 h 260567"/>
                <a:gd name="connsiteX13" fmla="*/ 194554 w 1394298"/>
                <a:gd name="connsiteY13" fmla="*/ 93850 h 260567"/>
                <a:gd name="connsiteX14" fmla="*/ 218873 w 1394298"/>
                <a:gd name="connsiteY14" fmla="*/ 85744 h 260567"/>
                <a:gd name="connsiteX15" fmla="*/ 231032 w 1394298"/>
                <a:gd name="connsiteY15" fmla="*/ 81690 h 260567"/>
                <a:gd name="connsiteX16" fmla="*/ 243192 w 1394298"/>
                <a:gd name="connsiteY16" fmla="*/ 77637 h 260567"/>
                <a:gd name="connsiteX17" fmla="*/ 255352 w 1394298"/>
                <a:gd name="connsiteY17" fmla="*/ 69531 h 260567"/>
                <a:gd name="connsiteX18" fmla="*/ 263458 w 1394298"/>
                <a:gd name="connsiteY18" fmla="*/ 61424 h 260567"/>
                <a:gd name="connsiteX19" fmla="*/ 291830 w 1394298"/>
                <a:gd name="connsiteY19" fmla="*/ 53318 h 260567"/>
                <a:gd name="connsiteX20" fmla="*/ 336415 w 1394298"/>
                <a:gd name="connsiteY20" fmla="*/ 41158 h 260567"/>
                <a:gd name="connsiteX21" fmla="*/ 344522 w 1394298"/>
                <a:gd name="connsiteY21" fmla="*/ 33052 h 260567"/>
                <a:gd name="connsiteX22" fmla="*/ 421532 w 1394298"/>
                <a:gd name="connsiteY22" fmla="*/ 20892 h 260567"/>
                <a:gd name="connsiteX23" fmla="*/ 470171 w 1394298"/>
                <a:gd name="connsiteY23" fmla="*/ 12786 h 260567"/>
                <a:gd name="connsiteX24" fmla="*/ 871437 w 1394298"/>
                <a:gd name="connsiteY24" fmla="*/ 8733 h 260567"/>
                <a:gd name="connsiteX25" fmla="*/ 1070043 w 1394298"/>
                <a:gd name="connsiteY25" fmla="*/ 8733 h 260567"/>
                <a:gd name="connsiteX26" fmla="*/ 1082203 w 1394298"/>
                <a:gd name="connsiteY26" fmla="*/ 12786 h 260567"/>
                <a:gd name="connsiteX27" fmla="*/ 1110575 w 1394298"/>
                <a:gd name="connsiteY27" fmla="*/ 16839 h 260567"/>
                <a:gd name="connsiteX28" fmla="*/ 1134894 w 1394298"/>
                <a:gd name="connsiteY28" fmla="*/ 24946 h 260567"/>
                <a:gd name="connsiteX29" fmla="*/ 1147054 w 1394298"/>
                <a:gd name="connsiteY29" fmla="*/ 28999 h 260567"/>
                <a:gd name="connsiteX30" fmla="*/ 1163266 w 1394298"/>
                <a:gd name="connsiteY30" fmla="*/ 33052 h 260567"/>
                <a:gd name="connsiteX31" fmla="*/ 1203798 w 1394298"/>
                <a:gd name="connsiteY31" fmla="*/ 45212 h 260567"/>
                <a:gd name="connsiteX32" fmla="*/ 1215958 w 1394298"/>
                <a:gd name="connsiteY32" fmla="*/ 53318 h 260567"/>
                <a:gd name="connsiteX33" fmla="*/ 1228117 w 1394298"/>
                <a:gd name="connsiteY33" fmla="*/ 65478 h 260567"/>
                <a:gd name="connsiteX34" fmla="*/ 1240277 w 1394298"/>
                <a:gd name="connsiteY34" fmla="*/ 69531 h 260567"/>
                <a:gd name="connsiteX35" fmla="*/ 1260543 w 1394298"/>
                <a:gd name="connsiteY35" fmla="*/ 89797 h 260567"/>
                <a:gd name="connsiteX36" fmla="*/ 1280809 w 1394298"/>
                <a:gd name="connsiteY36" fmla="*/ 106010 h 260567"/>
                <a:gd name="connsiteX37" fmla="*/ 1288915 w 1394298"/>
                <a:gd name="connsiteY37" fmla="*/ 118169 h 260567"/>
                <a:gd name="connsiteX38" fmla="*/ 1305128 w 1394298"/>
                <a:gd name="connsiteY38" fmla="*/ 134382 h 260567"/>
                <a:gd name="connsiteX39" fmla="*/ 1313235 w 1394298"/>
                <a:gd name="connsiteY39" fmla="*/ 146541 h 260567"/>
                <a:gd name="connsiteX40" fmla="*/ 1321341 w 1394298"/>
                <a:gd name="connsiteY40" fmla="*/ 154648 h 260567"/>
                <a:gd name="connsiteX41" fmla="*/ 1337554 w 1394298"/>
                <a:gd name="connsiteY41" fmla="*/ 178967 h 260567"/>
                <a:gd name="connsiteX42" fmla="*/ 1341607 w 1394298"/>
                <a:gd name="connsiteY42" fmla="*/ 191127 h 260567"/>
                <a:gd name="connsiteX43" fmla="*/ 1357820 w 1394298"/>
                <a:gd name="connsiteY43" fmla="*/ 215446 h 260567"/>
                <a:gd name="connsiteX44" fmla="*/ 1374032 w 1394298"/>
                <a:gd name="connsiteY44" fmla="*/ 239765 h 260567"/>
                <a:gd name="connsiteX45" fmla="*/ 1386192 w 1394298"/>
                <a:gd name="connsiteY45" fmla="*/ 260031 h 260567"/>
                <a:gd name="connsiteX46" fmla="*/ 1394298 w 1394298"/>
                <a:gd name="connsiteY46" fmla="*/ 260031 h 260567"/>
                <a:gd name="connsiteX0" fmla="*/ 0 w 1394298"/>
                <a:gd name="connsiteY0" fmla="*/ 268274 h 268810"/>
                <a:gd name="connsiteX1" fmla="*/ 20266 w 1394298"/>
                <a:gd name="connsiteY1" fmla="*/ 260167 h 268810"/>
                <a:gd name="connsiteX2" fmla="*/ 28373 w 1394298"/>
                <a:gd name="connsiteY2" fmla="*/ 248008 h 268810"/>
                <a:gd name="connsiteX3" fmla="*/ 36479 w 1394298"/>
                <a:gd name="connsiteY3" fmla="*/ 239901 h 268810"/>
                <a:gd name="connsiteX4" fmla="*/ 40532 w 1394298"/>
                <a:gd name="connsiteY4" fmla="*/ 227742 h 268810"/>
                <a:gd name="connsiteX5" fmla="*/ 48639 w 1394298"/>
                <a:gd name="connsiteY5" fmla="*/ 215582 h 268810"/>
                <a:gd name="connsiteX6" fmla="*/ 60798 w 1394298"/>
                <a:gd name="connsiteY6" fmla="*/ 183157 h 268810"/>
                <a:gd name="connsiteX7" fmla="*/ 89171 w 1394298"/>
                <a:gd name="connsiteY7" fmla="*/ 154784 h 268810"/>
                <a:gd name="connsiteX8" fmla="*/ 101330 w 1394298"/>
                <a:gd name="connsiteY8" fmla="*/ 142625 h 268810"/>
                <a:gd name="connsiteX9" fmla="*/ 109437 w 1394298"/>
                <a:gd name="connsiteY9" fmla="*/ 130465 h 268810"/>
                <a:gd name="connsiteX10" fmla="*/ 125649 w 1394298"/>
                <a:gd name="connsiteY10" fmla="*/ 122359 h 268810"/>
                <a:gd name="connsiteX11" fmla="*/ 158075 w 1394298"/>
                <a:gd name="connsiteY11" fmla="*/ 114253 h 268810"/>
                <a:gd name="connsiteX12" fmla="*/ 174288 w 1394298"/>
                <a:gd name="connsiteY12" fmla="*/ 106146 h 268810"/>
                <a:gd name="connsiteX13" fmla="*/ 194554 w 1394298"/>
                <a:gd name="connsiteY13" fmla="*/ 102093 h 268810"/>
                <a:gd name="connsiteX14" fmla="*/ 218873 w 1394298"/>
                <a:gd name="connsiteY14" fmla="*/ 93987 h 268810"/>
                <a:gd name="connsiteX15" fmla="*/ 231032 w 1394298"/>
                <a:gd name="connsiteY15" fmla="*/ 89933 h 268810"/>
                <a:gd name="connsiteX16" fmla="*/ 243192 w 1394298"/>
                <a:gd name="connsiteY16" fmla="*/ 85880 h 268810"/>
                <a:gd name="connsiteX17" fmla="*/ 255352 w 1394298"/>
                <a:gd name="connsiteY17" fmla="*/ 77774 h 268810"/>
                <a:gd name="connsiteX18" fmla="*/ 263458 w 1394298"/>
                <a:gd name="connsiteY18" fmla="*/ 69667 h 268810"/>
                <a:gd name="connsiteX19" fmla="*/ 291830 w 1394298"/>
                <a:gd name="connsiteY19" fmla="*/ 61561 h 268810"/>
                <a:gd name="connsiteX20" fmla="*/ 336415 w 1394298"/>
                <a:gd name="connsiteY20" fmla="*/ 49401 h 268810"/>
                <a:gd name="connsiteX21" fmla="*/ 344522 w 1394298"/>
                <a:gd name="connsiteY21" fmla="*/ 41295 h 268810"/>
                <a:gd name="connsiteX22" fmla="*/ 421532 w 1394298"/>
                <a:gd name="connsiteY22" fmla="*/ 29135 h 268810"/>
                <a:gd name="connsiteX23" fmla="*/ 470171 w 1394298"/>
                <a:gd name="connsiteY23" fmla="*/ 21029 h 268810"/>
                <a:gd name="connsiteX24" fmla="*/ 850031 w 1394298"/>
                <a:gd name="connsiteY24" fmla="*/ 5004 h 268810"/>
                <a:gd name="connsiteX25" fmla="*/ 1070043 w 1394298"/>
                <a:gd name="connsiteY25" fmla="*/ 16976 h 268810"/>
                <a:gd name="connsiteX26" fmla="*/ 1082203 w 1394298"/>
                <a:gd name="connsiteY26" fmla="*/ 21029 h 268810"/>
                <a:gd name="connsiteX27" fmla="*/ 1110575 w 1394298"/>
                <a:gd name="connsiteY27" fmla="*/ 25082 h 268810"/>
                <a:gd name="connsiteX28" fmla="*/ 1134894 w 1394298"/>
                <a:gd name="connsiteY28" fmla="*/ 33189 h 268810"/>
                <a:gd name="connsiteX29" fmla="*/ 1147054 w 1394298"/>
                <a:gd name="connsiteY29" fmla="*/ 37242 h 268810"/>
                <a:gd name="connsiteX30" fmla="*/ 1163266 w 1394298"/>
                <a:gd name="connsiteY30" fmla="*/ 41295 h 268810"/>
                <a:gd name="connsiteX31" fmla="*/ 1203798 w 1394298"/>
                <a:gd name="connsiteY31" fmla="*/ 53455 h 268810"/>
                <a:gd name="connsiteX32" fmla="*/ 1215958 w 1394298"/>
                <a:gd name="connsiteY32" fmla="*/ 61561 h 268810"/>
                <a:gd name="connsiteX33" fmla="*/ 1228117 w 1394298"/>
                <a:gd name="connsiteY33" fmla="*/ 73721 h 268810"/>
                <a:gd name="connsiteX34" fmla="*/ 1240277 w 1394298"/>
                <a:gd name="connsiteY34" fmla="*/ 77774 h 268810"/>
                <a:gd name="connsiteX35" fmla="*/ 1260543 w 1394298"/>
                <a:gd name="connsiteY35" fmla="*/ 98040 h 268810"/>
                <a:gd name="connsiteX36" fmla="*/ 1280809 w 1394298"/>
                <a:gd name="connsiteY36" fmla="*/ 114253 h 268810"/>
                <a:gd name="connsiteX37" fmla="*/ 1288915 w 1394298"/>
                <a:gd name="connsiteY37" fmla="*/ 126412 h 268810"/>
                <a:gd name="connsiteX38" fmla="*/ 1305128 w 1394298"/>
                <a:gd name="connsiteY38" fmla="*/ 142625 h 268810"/>
                <a:gd name="connsiteX39" fmla="*/ 1313235 w 1394298"/>
                <a:gd name="connsiteY39" fmla="*/ 154784 h 268810"/>
                <a:gd name="connsiteX40" fmla="*/ 1321341 w 1394298"/>
                <a:gd name="connsiteY40" fmla="*/ 162891 h 268810"/>
                <a:gd name="connsiteX41" fmla="*/ 1337554 w 1394298"/>
                <a:gd name="connsiteY41" fmla="*/ 187210 h 268810"/>
                <a:gd name="connsiteX42" fmla="*/ 1341607 w 1394298"/>
                <a:gd name="connsiteY42" fmla="*/ 199370 h 268810"/>
                <a:gd name="connsiteX43" fmla="*/ 1357820 w 1394298"/>
                <a:gd name="connsiteY43" fmla="*/ 223689 h 268810"/>
                <a:gd name="connsiteX44" fmla="*/ 1374032 w 1394298"/>
                <a:gd name="connsiteY44" fmla="*/ 248008 h 268810"/>
                <a:gd name="connsiteX45" fmla="*/ 1386192 w 1394298"/>
                <a:gd name="connsiteY45" fmla="*/ 268274 h 268810"/>
                <a:gd name="connsiteX46" fmla="*/ 1394298 w 1394298"/>
                <a:gd name="connsiteY46" fmla="*/ 268274 h 26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94298" h="268810">
                  <a:moveTo>
                    <a:pt x="0" y="268274"/>
                  </a:moveTo>
                  <a:cubicBezTo>
                    <a:pt x="6755" y="265572"/>
                    <a:pt x="14345" y="264396"/>
                    <a:pt x="20266" y="260167"/>
                  </a:cubicBezTo>
                  <a:cubicBezTo>
                    <a:pt x="24230" y="257336"/>
                    <a:pt x="25330" y="251812"/>
                    <a:pt x="28373" y="248008"/>
                  </a:cubicBezTo>
                  <a:cubicBezTo>
                    <a:pt x="30760" y="245024"/>
                    <a:pt x="33777" y="242603"/>
                    <a:pt x="36479" y="239901"/>
                  </a:cubicBezTo>
                  <a:cubicBezTo>
                    <a:pt x="37830" y="235848"/>
                    <a:pt x="38621" y="231563"/>
                    <a:pt x="40532" y="227742"/>
                  </a:cubicBezTo>
                  <a:cubicBezTo>
                    <a:pt x="42711" y="223385"/>
                    <a:pt x="46928" y="220143"/>
                    <a:pt x="48639" y="215582"/>
                  </a:cubicBezTo>
                  <a:cubicBezTo>
                    <a:pt x="57364" y="192317"/>
                    <a:pt x="46243" y="199791"/>
                    <a:pt x="60798" y="183157"/>
                  </a:cubicBezTo>
                  <a:lnTo>
                    <a:pt x="89171" y="154784"/>
                  </a:lnTo>
                  <a:cubicBezTo>
                    <a:pt x="93224" y="150731"/>
                    <a:pt x="98150" y="147394"/>
                    <a:pt x="101330" y="142625"/>
                  </a:cubicBezTo>
                  <a:cubicBezTo>
                    <a:pt x="104032" y="138572"/>
                    <a:pt x="105695" y="133584"/>
                    <a:pt x="109437" y="130465"/>
                  </a:cubicBezTo>
                  <a:cubicBezTo>
                    <a:pt x="114078" y="126597"/>
                    <a:pt x="119917" y="124270"/>
                    <a:pt x="125649" y="122359"/>
                  </a:cubicBezTo>
                  <a:cubicBezTo>
                    <a:pt x="136219" y="118836"/>
                    <a:pt x="158075" y="114253"/>
                    <a:pt x="158075" y="114253"/>
                  </a:cubicBezTo>
                  <a:cubicBezTo>
                    <a:pt x="163479" y="111551"/>
                    <a:pt x="168556" y="108057"/>
                    <a:pt x="174288" y="106146"/>
                  </a:cubicBezTo>
                  <a:cubicBezTo>
                    <a:pt x="180824" y="103967"/>
                    <a:pt x="187908" y="103906"/>
                    <a:pt x="194554" y="102093"/>
                  </a:cubicBezTo>
                  <a:cubicBezTo>
                    <a:pt x="202798" y="99845"/>
                    <a:pt x="210767" y="96689"/>
                    <a:pt x="218873" y="93987"/>
                  </a:cubicBezTo>
                  <a:lnTo>
                    <a:pt x="231032" y="89933"/>
                  </a:lnTo>
                  <a:cubicBezTo>
                    <a:pt x="235085" y="88582"/>
                    <a:pt x="239637" y="88250"/>
                    <a:pt x="243192" y="85880"/>
                  </a:cubicBezTo>
                  <a:cubicBezTo>
                    <a:pt x="247245" y="83178"/>
                    <a:pt x="251548" y="80817"/>
                    <a:pt x="255352" y="77774"/>
                  </a:cubicBezTo>
                  <a:cubicBezTo>
                    <a:pt x="258336" y="75387"/>
                    <a:pt x="260181" y="71633"/>
                    <a:pt x="263458" y="69667"/>
                  </a:cubicBezTo>
                  <a:cubicBezTo>
                    <a:pt x="267998" y="66943"/>
                    <a:pt x="288297" y="62621"/>
                    <a:pt x="291830" y="61561"/>
                  </a:cubicBezTo>
                  <a:cubicBezTo>
                    <a:pt x="332975" y="49218"/>
                    <a:pt x="299473" y="56791"/>
                    <a:pt x="336415" y="49401"/>
                  </a:cubicBezTo>
                  <a:cubicBezTo>
                    <a:pt x="339117" y="46699"/>
                    <a:pt x="341342" y="43415"/>
                    <a:pt x="344522" y="41295"/>
                  </a:cubicBezTo>
                  <a:cubicBezTo>
                    <a:pt x="369352" y="24743"/>
                    <a:pt x="386807" y="31450"/>
                    <a:pt x="421532" y="29135"/>
                  </a:cubicBezTo>
                  <a:cubicBezTo>
                    <a:pt x="439392" y="24670"/>
                    <a:pt x="398755" y="25051"/>
                    <a:pt x="470171" y="21029"/>
                  </a:cubicBezTo>
                  <a:cubicBezTo>
                    <a:pt x="541587" y="17007"/>
                    <a:pt x="723411" y="10346"/>
                    <a:pt x="850031" y="5004"/>
                  </a:cubicBezTo>
                  <a:cubicBezTo>
                    <a:pt x="926850" y="-10359"/>
                    <a:pt x="1031348" y="14305"/>
                    <a:pt x="1070043" y="16976"/>
                  </a:cubicBezTo>
                  <a:cubicBezTo>
                    <a:pt x="1108738" y="19647"/>
                    <a:pt x="1078013" y="20191"/>
                    <a:pt x="1082203" y="21029"/>
                  </a:cubicBezTo>
                  <a:cubicBezTo>
                    <a:pt x="1091571" y="22902"/>
                    <a:pt x="1101118" y="23731"/>
                    <a:pt x="1110575" y="25082"/>
                  </a:cubicBezTo>
                  <a:lnTo>
                    <a:pt x="1134894" y="33189"/>
                  </a:lnTo>
                  <a:cubicBezTo>
                    <a:pt x="1138947" y="34540"/>
                    <a:pt x="1142909" y="36206"/>
                    <a:pt x="1147054" y="37242"/>
                  </a:cubicBezTo>
                  <a:cubicBezTo>
                    <a:pt x="1152458" y="38593"/>
                    <a:pt x="1157931" y="39694"/>
                    <a:pt x="1163266" y="41295"/>
                  </a:cubicBezTo>
                  <a:cubicBezTo>
                    <a:pt x="1212630" y="56103"/>
                    <a:pt x="1166416" y="44107"/>
                    <a:pt x="1203798" y="53455"/>
                  </a:cubicBezTo>
                  <a:cubicBezTo>
                    <a:pt x="1207851" y="56157"/>
                    <a:pt x="1212216" y="58442"/>
                    <a:pt x="1215958" y="61561"/>
                  </a:cubicBezTo>
                  <a:cubicBezTo>
                    <a:pt x="1220361" y="65231"/>
                    <a:pt x="1223348" y="70541"/>
                    <a:pt x="1228117" y="73721"/>
                  </a:cubicBezTo>
                  <a:cubicBezTo>
                    <a:pt x="1231672" y="76091"/>
                    <a:pt x="1236224" y="76423"/>
                    <a:pt x="1240277" y="77774"/>
                  </a:cubicBezTo>
                  <a:cubicBezTo>
                    <a:pt x="1247032" y="84529"/>
                    <a:pt x="1252594" y="92741"/>
                    <a:pt x="1260543" y="98040"/>
                  </a:cubicBezTo>
                  <a:cubicBezTo>
                    <a:pt x="1269575" y="104061"/>
                    <a:pt x="1274207" y="106000"/>
                    <a:pt x="1280809" y="114253"/>
                  </a:cubicBezTo>
                  <a:cubicBezTo>
                    <a:pt x="1283852" y="118057"/>
                    <a:pt x="1285745" y="122714"/>
                    <a:pt x="1288915" y="126412"/>
                  </a:cubicBezTo>
                  <a:cubicBezTo>
                    <a:pt x="1293889" y="132215"/>
                    <a:pt x="1300888" y="136266"/>
                    <a:pt x="1305128" y="142625"/>
                  </a:cubicBezTo>
                  <a:cubicBezTo>
                    <a:pt x="1307830" y="146678"/>
                    <a:pt x="1310192" y="150980"/>
                    <a:pt x="1313235" y="154784"/>
                  </a:cubicBezTo>
                  <a:cubicBezTo>
                    <a:pt x="1315622" y="157768"/>
                    <a:pt x="1319048" y="159834"/>
                    <a:pt x="1321341" y="162891"/>
                  </a:cubicBezTo>
                  <a:cubicBezTo>
                    <a:pt x="1327187" y="170685"/>
                    <a:pt x="1337554" y="187210"/>
                    <a:pt x="1337554" y="187210"/>
                  </a:cubicBezTo>
                  <a:cubicBezTo>
                    <a:pt x="1338905" y="191263"/>
                    <a:pt x="1339532" y="195635"/>
                    <a:pt x="1341607" y="199370"/>
                  </a:cubicBezTo>
                  <a:cubicBezTo>
                    <a:pt x="1346338" y="207887"/>
                    <a:pt x="1357820" y="223689"/>
                    <a:pt x="1357820" y="223689"/>
                  </a:cubicBezTo>
                  <a:cubicBezTo>
                    <a:pt x="1367127" y="260918"/>
                    <a:pt x="1353677" y="222564"/>
                    <a:pt x="1374032" y="248008"/>
                  </a:cubicBezTo>
                  <a:cubicBezTo>
                    <a:pt x="1383276" y="259562"/>
                    <a:pt x="1371504" y="260929"/>
                    <a:pt x="1386192" y="268274"/>
                  </a:cubicBezTo>
                  <a:cubicBezTo>
                    <a:pt x="1388609" y="269482"/>
                    <a:pt x="1391596" y="268274"/>
                    <a:pt x="1394298" y="268274"/>
                  </a:cubicBezTo>
                </a:path>
              </a:pathLst>
            </a:cu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25" name="下矢印 24"/>
          <p:cNvSpPr/>
          <p:nvPr/>
        </p:nvSpPr>
        <p:spPr>
          <a:xfrm>
            <a:off x="2776907" y="4189934"/>
            <a:ext cx="1278070" cy="391194"/>
          </a:xfrm>
          <a:prstGeom prst="downArrow">
            <a:avLst/>
          </a:prstGeom>
          <a:solidFill>
            <a:srgbClr val="66FF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26" name="グループ化 25"/>
          <p:cNvGrpSpPr/>
          <p:nvPr/>
        </p:nvGrpSpPr>
        <p:grpSpPr>
          <a:xfrm>
            <a:off x="1513794" y="4679315"/>
            <a:ext cx="4811560" cy="2062053"/>
            <a:chOff x="0" y="0"/>
            <a:chExt cx="4811560" cy="2062053"/>
          </a:xfrm>
        </p:grpSpPr>
        <p:pic>
          <p:nvPicPr>
            <p:cNvPr id="27" name="図 2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548022" cy="2062053"/>
            </a:xfrm>
            <a:prstGeom prst="rect">
              <a:avLst/>
            </a:prstGeom>
          </p:spPr>
        </p:pic>
        <p:cxnSp>
          <p:nvCxnSpPr>
            <p:cNvPr id="28" name="直線矢印コネクタ 27"/>
            <p:cNvCxnSpPr/>
            <p:nvPr/>
          </p:nvCxnSpPr>
          <p:spPr>
            <a:xfrm flipH="1">
              <a:off x="2670823" y="307411"/>
              <a:ext cx="2140737" cy="6664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フリーフォーム 29"/>
            <p:cNvSpPr/>
            <p:nvPr/>
          </p:nvSpPr>
          <p:spPr>
            <a:xfrm>
              <a:off x="509789" y="983846"/>
              <a:ext cx="2489297" cy="413943"/>
            </a:xfrm>
            <a:custGeom>
              <a:avLst/>
              <a:gdLst>
                <a:gd name="connsiteX0" fmla="*/ 0 w 2481866"/>
                <a:gd name="connsiteY0" fmla="*/ 415881 h 415881"/>
                <a:gd name="connsiteX1" fmla="*/ 5366 w 2481866"/>
                <a:gd name="connsiteY1" fmla="*/ 364902 h 415881"/>
                <a:gd name="connsiteX2" fmla="*/ 10732 w 2481866"/>
                <a:gd name="connsiteY2" fmla="*/ 346120 h 415881"/>
                <a:gd name="connsiteX3" fmla="*/ 13416 w 2481866"/>
                <a:gd name="connsiteY3" fmla="*/ 163670 h 415881"/>
                <a:gd name="connsiteX4" fmla="*/ 18782 w 2481866"/>
                <a:gd name="connsiteY4" fmla="*/ 155620 h 415881"/>
                <a:gd name="connsiteX5" fmla="*/ 24148 w 2481866"/>
                <a:gd name="connsiteY5" fmla="*/ 136839 h 415881"/>
                <a:gd name="connsiteX6" fmla="*/ 29514 w 2481866"/>
                <a:gd name="connsiteY6" fmla="*/ 128789 h 415881"/>
                <a:gd name="connsiteX7" fmla="*/ 32197 w 2481866"/>
                <a:gd name="connsiteY7" fmla="*/ 120740 h 415881"/>
                <a:gd name="connsiteX8" fmla="*/ 37563 w 2481866"/>
                <a:gd name="connsiteY8" fmla="*/ 112691 h 415881"/>
                <a:gd name="connsiteX9" fmla="*/ 45613 w 2481866"/>
                <a:gd name="connsiteY9" fmla="*/ 88543 h 415881"/>
                <a:gd name="connsiteX10" fmla="*/ 53662 w 2481866"/>
                <a:gd name="connsiteY10" fmla="*/ 69761 h 415881"/>
                <a:gd name="connsiteX11" fmla="*/ 61711 w 2481866"/>
                <a:gd name="connsiteY11" fmla="*/ 61712 h 415881"/>
                <a:gd name="connsiteX12" fmla="*/ 77810 w 2481866"/>
                <a:gd name="connsiteY12" fmla="*/ 50979 h 415881"/>
                <a:gd name="connsiteX13" fmla="*/ 85859 w 2481866"/>
                <a:gd name="connsiteY13" fmla="*/ 48296 h 415881"/>
                <a:gd name="connsiteX14" fmla="*/ 104641 w 2481866"/>
                <a:gd name="connsiteY14" fmla="*/ 37564 h 415881"/>
                <a:gd name="connsiteX15" fmla="*/ 120739 w 2481866"/>
                <a:gd name="connsiteY15" fmla="*/ 32198 h 415881"/>
                <a:gd name="connsiteX16" fmla="*/ 139521 w 2481866"/>
                <a:gd name="connsiteY16" fmla="*/ 24148 h 415881"/>
                <a:gd name="connsiteX17" fmla="*/ 147570 w 2481866"/>
                <a:gd name="connsiteY17" fmla="*/ 21465 h 415881"/>
                <a:gd name="connsiteX18" fmla="*/ 177085 w 2481866"/>
                <a:gd name="connsiteY18" fmla="*/ 16099 h 415881"/>
                <a:gd name="connsiteX19" fmla="*/ 220014 w 2481866"/>
                <a:gd name="connsiteY19" fmla="*/ 8050 h 415881"/>
                <a:gd name="connsiteX20" fmla="*/ 381000 w 2481866"/>
                <a:gd name="connsiteY20" fmla="*/ 0 h 415881"/>
                <a:gd name="connsiteX21" fmla="*/ 550035 w 2481866"/>
                <a:gd name="connsiteY21" fmla="*/ 2684 h 415881"/>
                <a:gd name="connsiteX22" fmla="*/ 574183 w 2481866"/>
                <a:gd name="connsiteY22" fmla="*/ 5367 h 415881"/>
                <a:gd name="connsiteX23" fmla="*/ 603697 w 2481866"/>
                <a:gd name="connsiteY23" fmla="*/ 13416 h 415881"/>
                <a:gd name="connsiteX24" fmla="*/ 842493 w 2481866"/>
                <a:gd name="connsiteY24" fmla="*/ 18782 h 415881"/>
                <a:gd name="connsiteX25" fmla="*/ 1078606 w 2481866"/>
                <a:gd name="connsiteY25" fmla="*/ 16099 h 415881"/>
                <a:gd name="connsiteX26" fmla="*/ 1092021 w 2481866"/>
                <a:gd name="connsiteY26" fmla="*/ 13416 h 415881"/>
                <a:gd name="connsiteX27" fmla="*/ 1389845 w 2481866"/>
                <a:gd name="connsiteY27" fmla="*/ 10733 h 415881"/>
                <a:gd name="connsiteX28" fmla="*/ 1451556 w 2481866"/>
                <a:gd name="connsiteY28" fmla="*/ 5367 h 415881"/>
                <a:gd name="connsiteX29" fmla="*/ 1993542 w 2481866"/>
                <a:gd name="connsiteY29" fmla="*/ 8050 h 415881"/>
                <a:gd name="connsiteX30" fmla="*/ 2023056 w 2481866"/>
                <a:gd name="connsiteY30" fmla="*/ 10733 h 415881"/>
                <a:gd name="connsiteX31" fmla="*/ 2090134 w 2481866"/>
                <a:gd name="connsiteY31" fmla="*/ 18782 h 415881"/>
                <a:gd name="connsiteX32" fmla="*/ 2100866 w 2481866"/>
                <a:gd name="connsiteY32" fmla="*/ 24148 h 415881"/>
                <a:gd name="connsiteX33" fmla="*/ 2157211 w 2481866"/>
                <a:gd name="connsiteY33" fmla="*/ 24148 h 415881"/>
                <a:gd name="connsiteX34" fmla="*/ 2202824 w 2481866"/>
                <a:gd name="connsiteY34" fmla="*/ 16099 h 415881"/>
                <a:gd name="connsiteX35" fmla="*/ 2218923 w 2481866"/>
                <a:gd name="connsiteY35" fmla="*/ 13416 h 415881"/>
                <a:gd name="connsiteX36" fmla="*/ 2237704 w 2481866"/>
                <a:gd name="connsiteY36" fmla="*/ 10733 h 415881"/>
                <a:gd name="connsiteX37" fmla="*/ 2264535 w 2481866"/>
                <a:gd name="connsiteY37" fmla="*/ 5367 h 415881"/>
                <a:gd name="connsiteX38" fmla="*/ 2296732 w 2481866"/>
                <a:gd name="connsiteY38" fmla="*/ 0 h 415881"/>
                <a:gd name="connsiteX39" fmla="*/ 2452352 w 2481866"/>
                <a:gd name="connsiteY39" fmla="*/ 2684 h 415881"/>
                <a:gd name="connsiteX40" fmla="*/ 2465768 w 2481866"/>
                <a:gd name="connsiteY40" fmla="*/ 5367 h 415881"/>
                <a:gd name="connsiteX41" fmla="*/ 2481866 w 2481866"/>
                <a:gd name="connsiteY41" fmla="*/ 10733 h 415881"/>
                <a:gd name="connsiteX0" fmla="*/ 0 w 2481866"/>
                <a:gd name="connsiteY0" fmla="*/ 420364 h 420364"/>
                <a:gd name="connsiteX1" fmla="*/ 5366 w 2481866"/>
                <a:gd name="connsiteY1" fmla="*/ 369385 h 420364"/>
                <a:gd name="connsiteX2" fmla="*/ 10732 w 2481866"/>
                <a:gd name="connsiteY2" fmla="*/ 350603 h 420364"/>
                <a:gd name="connsiteX3" fmla="*/ 13416 w 2481866"/>
                <a:gd name="connsiteY3" fmla="*/ 168153 h 420364"/>
                <a:gd name="connsiteX4" fmla="*/ 18782 w 2481866"/>
                <a:gd name="connsiteY4" fmla="*/ 160103 h 420364"/>
                <a:gd name="connsiteX5" fmla="*/ 24148 w 2481866"/>
                <a:gd name="connsiteY5" fmla="*/ 141322 h 420364"/>
                <a:gd name="connsiteX6" fmla="*/ 29514 w 2481866"/>
                <a:gd name="connsiteY6" fmla="*/ 133272 h 420364"/>
                <a:gd name="connsiteX7" fmla="*/ 32197 w 2481866"/>
                <a:gd name="connsiteY7" fmla="*/ 125223 h 420364"/>
                <a:gd name="connsiteX8" fmla="*/ 37563 w 2481866"/>
                <a:gd name="connsiteY8" fmla="*/ 117174 h 420364"/>
                <a:gd name="connsiteX9" fmla="*/ 45613 w 2481866"/>
                <a:gd name="connsiteY9" fmla="*/ 93026 h 420364"/>
                <a:gd name="connsiteX10" fmla="*/ 53662 w 2481866"/>
                <a:gd name="connsiteY10" fmla="*/ 74244 h 420364"/>
                <a:gd name="connsiteX11" fmla="*/ 61711 w 2481866"/>
                <a:gd name="connsiteY11" fmla="*/ 66195 h 420364"/>
                <a:gd name="connsiteX12" fmla="*/ 77810 w 2481866"/>
                <a:gd name="connsiteY12" fmla="*/ 55462 h 420364"/>
                <a:gd name="connsiteX13" fmla="*/ 85859 w 2481866"/>
                <a:gd name="connsiteY13" fmla="*/ 52779 h 420364"/>
                <a:gd name="connsiteX14" fmla="*/ 104641 w 2481866"/>
                <a:gd name="connsiteY14" fmla="*/ 42047 h 420364"/>
                <a:gd name="connsiteX15" fmla="*/ 120739 w 2481866"/>
                <a:gd name="connsiteY15" fmla="*/ 36681 h 420364"/>
                <a:gd name="connsiteX16" fmla="*/ 139521 w 2481866"/>
                <a:gd name="connsiteY16" fmla="*/ 28631 h 420364"/>
                <a:gd name="connsiteX17" fmla="*/ 147570 w 2481866"/>
                <a:gd name="connsiteY17" fmla="*/ 25948 h 420364"/>
                <a:gd name="connsiteX18" fmla="*/ 177085 w 2481866"/>
                <a:gd name="connsiteY18" fmla="*/ 20582 h 420364"/>
                <a:gd name="connsiteX19" fmla="*/ 220014 w 2481866"/>
                <a:gd name="connsiteY19" fmla="*/ 12533 h 420364"/>
                <a:gd name="connsiteX20" fmla="*/ 381000 w 2481866"/>
                <a:gd name="connsiteY20" fmla="*/ 4483 h 420364"/>
                <a:gd name="connsiteX21" fmla="*/ 550035 w 2481866"/>
                <a:gd name="connsiteY21" fmla="*/ 7167 h 420364"/>
                <a:gd name="connsiteX22" fmla="*/ 574183 w 2481866"/>
                <a:gd name="connsiteY22" fmla="*/ 9850 h 420364"/>
                <a:gd name="connsiteX23" fmla="*/ 603697 w 2481866"/>
                <a:gd name="connsiteY23" fmla="*/ 17899 h 420364"/>
                <a:gd name="connsiteX24" fmla="*/ 842493 w 2481866"/>
                <a:gd name="connsiteY24" fmla="*/ 23265 h 420364"/>
                <a:gd name="connsiteX25" fmla="*/ 1078606 w 2481866"/>
                <a:gd name="connsiteY25" fmla="*/ 20582 h 420364"/>
                <a:gd name="connsiteX26" fmla="*/ 1092021 w 2481866"/>
                <a:gd name="connsiteY26" fmla="*/ 17899 h 420364"/>
                <a:gd name="connsiteX27" fmla="*/ 1389845 w 2481866"/>
                <a:gd name="connsiteY27" fmla="*/ 15216 h 420364"/>
                <a:gd name="connsiteX28" fmla="*/ 1451556 w 2481866"/>
                <a:gd name="connsiteY28" fmla="*/ 9850 h 420364"/>
                <a:gd name="connsiteX29" fmla="*/ 1993542 w 2481866"/>
                <a:gd name="connsiteY29" fmla="*/ 12533 h 420364"/>
                <a:gd name="connsiteX30" fmla="*/ 2023056 w 2481866"/>
                <a:gd name="connsiteY30" fmla="*/ 15216 h 420364"/>
                <a:gd name="connsiteX31" fmla="*/ 2090134 w 2481866"/>
                <a:gd name="connsiteY31" fmla="*/ 23265 h 420364"/>
                <a:gd name="connsiteX32" fmla="*/ 2112793 w 2481866"/>
                <a:gd name="connsiteY32" fmla="*/ 19 h 420364"/>
                <a:gd name="connsiteX33" fmla="*/ 2157211 w 2481866"/>
                <a:gd name="connsiteY33" fmla="*/ 28631 h 420364"/>
                <a:gd name="connsiteX34" fmla="*/ 2202824 w 2481866"/>
                <a:gd name="connsiteY34" fmla="*/ 20582 h 420364"/>
                <a:gd name="connsiteX35" fmla="*/ 2218923 w 2481866"/>
                <a:gd name="connsiteY35" fmla="*/ 17899 h 420364"/>
                <a:gd name="connsiteX36" fmla="*/ 2237704 w 2481866"/>
                <a:gd name="connsiteY36" fmla="*/ 15216 h 420364"/>
                <a:gd name="connsiteX37" fmla="*/ 2264535 w 2481866"/>
                <a:gd name="connsiteY37" fmla="*/ 9850 h 420364"/>
                <a:gd name="connsiteX38" fmla="*/ 2296732 w 2481866"/>
                <a:gd name="connsiteY38" fmla="*/ 4483 h 420364"/>
                <a:gd name="connsiteX39" fmla="*/ 2452352 w 2481866"/>
                <a:gd name="connsiteY39" fmla="*/ 7167 h 420364"/>
                <a:gd name="connsiteX40" fmla="*/ 2465768 w 2481866"/>
                <a:gd name="connsiteY40" fmla="*/ 9850 h 420364"/>
                <a:gd name="connsiteX41" fmla="*/ 2481866 w 2481866"/>
                <a:gd name="connsiteY41" fmla="*/ 15216 h 420364"/>
                <a:gd name="connsiteX0" fmla="*/ 0 w 2481866"/>
                <a:gd name="connsiteY0" fmla="*/ 424572 h 424572"/>
                <a:gd name="connsiteX1" fmla="*/ 5366 w 2481866"/>
                <a:gd name="connsiteY1" fmla="*/ 373593 h 424572"/>
                <a:gd name="connsiteX2" fmla="*/ 10732 w 2481866"/>
                <a:gd name="connsiteY2" fmla="*/ 354811 h 424572"/>
                <a:gd name="connsiteX3" fmla="*/ 13416 w 2481866"/>
                <a:gd name="connsiteY3" fmla="*/ 172361 h 424572"/>
                <a:gd name="connsiteX4" fmla="*/ 18782 w 2481866"/>
                <a:gd name="connsiteY4" fmla="*/ 164311 h 424572"/>
                <a:gd name="connsiteX5" fmla="*/ 24148 w 2481866"/>
                <a:gd name="connsiteY5" fmla="*/ 145530 h 424572"/>
                <a:gd name="connsiteX6" fmla="*/ 29514 w 2481866"/>
                <a:gd name="connsiteY6" fmla="*/ 137480 h 424572"/>
                <a:gd name="connsiteX7" fmla="*/ 32197 w 2481866"/>
                <a:gd name="connsiteY7" fmla="*/ 129431 h 424572"/>
                <a:gd name="connsiteX8" fmla="*/ 37563 w 2481866"/>
                <a:gd name="connsiteY8" fmla="*/ 121382 h 424572"/>
                <a:gd name="connsiteX9" fmla="*/ 45613 w 2481866"/>
                <a:gd name="connsiteY9" fmla="*/ 97234 h 424572"/>
                <a:gd name="connsiteX10" fmla="*/ 53662 w 2481866"/>
                <a:gd name="connsiteY10" fmla="*/ 78452 h 424572"/>
                <a:gd name="connsiteX11" fmla="*/ 61711 w 2481866"/>
                <a:gd name="connsiteY11" fmla="*/ 70403 h 424572"/>
                <a:gd name="connsiteX12" fmla="*/ 77810 w 2481866"/>
                <a:gd name="connsiteY12" fmla="*/ 59670 h 424572"/>
                <a:gd name="connsiteX13" fmla="*/ 85859 w 2481866"/>
                <a:gd name="connsiteY13" fmla="*/ 56987 h 424572"/>
                <a:gd name="connsiteX14" fmla="*/ 104641 w 2481866"/>
                <a:gd name="connsiteY14" fmla="*/ 46255 h 424572"/>
                <a:gd name="connsiteX15" fmla="*/ 120739 w 2481866"/>
                <a:gd name="connsiteY15" fmla="*/ 40889 h 424572"/>
                <a:gd name="connsiteX16" fmla="*/ 139521 w 2481866"/>
                <a:gd name="connsiteY16" fmla="*/ 32839 h 424572"/>
                <a:gd name="connsiteX17" fmla="*/ 147570 w 2481866"/>
                <a:gd name="connsiteY17" fmla="*/ 30156 h 424572"/>
                <a:gd name="connsiteX18" fmla="*/ 177085 w 2481866"/>
                <a:gd name="connsiteY18" fmla="*/ 24790 h 424572"/>
                <a:gd name="connsiteX19" fmla="*/ 220014 w 2481866"/>
                <a:gd name="connsiteY19" fmla="*/ 16741 h 424572"/>
                <a:gd name="connsiteX20" fmla="*/ 381000 w 2481866"/>
                <a:gd name="connsiteY20" fmla="*/ 8691 h 424572"/>
                <a:gd name="connsiteX21" fmla="*/ 550035 w 2481866"/>
                <a:gd name="connsiteY21" fmla="*/ 11375 h 424572"/>
                <a:gd name="connsiteX22" fmla="*/ 574183 w 2481866"/>
                <a:gd name="connsiteY22" fmla="*/ 14058 h 424572"/>
                <a:gd name="connsiteX23" fmla="*/ 603697 w 2481866"/>
                <a:gd name="connsiteY23" fmla="*/ 22107 h 424572"/>
                <a:gd name="connsiteX24" fmla="*/ 842493 w 2481866"/>
                <a:gd name="connsiteY24" fmla="*/ 27473 h 424572"/>
                <a:gd name="connsiteX25" fmla="*/ 1078606 w 2481866"/>
                <a:gd name="connsiteY25" fmla="*/ 24790 h 424572"/>
                <a:gd name="connsiteX26" fmla="*/ 1092021 w 2481866"/>
                <a:gd name="connsiteY26" fmla="*/ 22107 h 424572"/>
                <a:gd name="connsiteX27" fmla="*/ 1389845 w 2481866"/>
                <a:gd name="connsiteY27" fmla="*/ 19424 h 424572"/>
                <a:gd name="connsiteX28" fmla="*/ 1451556 w 2481866"/>
                <a:gd name="connsiteY28" fmla="*/ 14058 h 424572"/>
                <a:gd name="connsiteX29" fmla="*/ 1993542 w 2481866"/>
                <a:gd name="connsiteY29" fmla="*/ 16741 h 424572"/>
                <a:gd name="connsiteX30" fmla="*/ 2023056 w 2481866"/>
                <a:gd name="connsiteY30" fmla="*/ 19424 h 424572"/>
                <a:gd name="connsiteX31" fmla="*/ 2090134 w 2481866"/>
                <a:gd name="connsiteY31" fmla="*/ 27473 h 424572"/>
                <a:gd name="connsiteX32" fmla="*/ 2112793 w 2481866"/>
                <a:gd name="connsiteY32" fmla="*/ 4227 h 424572"/>
                <a:gd name="connsiteX33" fmla="*/ 2159598 w 2481866"/>
                <a:gd name="connsiteY33" fmla="*/ 1843 h 424572"/>
                <a:gd name="connsiteX34" fmla="*/ 2202824 w 2481866"/>
                <a:gd name="connsiteY34" fmla="*/ 24790 h 424572"/>
                <a:gd name="connsiteX35" fmla="*/ 2218923 w 2481866"/>
                <a:gd name="connsiteY35" fmla="*/ 22107 h 424572"/>
                <a:gd name="connsiteX36" fmla="*/ 2237704 w 2481866"/>
                <a:gd name="connsiteY36" fmla="*/ 19424 h 424572"/>
                <a:gd name="connsiteX37" fmla="*/ 2264535 w 2481866"/>
                <a:gd name="connsiteY37" fmla="*/ 14058 h 424572"/>
                <a:gd name="connsiteX38" fmla="*/ 2296732 w 2481866"/>
                <a:gd name="connsiteY38" fmla="*/ 8691 h 424572"/>
                <a:gd name="connsiteX39" fmla="*/ 2452352 w 2481866"/>
                <a:gd name="connsiteY39" fmla="*/ 11375 h 424572"/>
                <a:gd name="connsiteX40" fmla="*/ 2465768 w 2481866"/>
                <a:gd name="connsiteY40" fmla="*/ 14058 h 424572"/>
                <a:gd name="connsiteX41" fmla="*/ 2481866 w 2481866"/>
                <a:gd name="connsiteY41" fmla="*/ 19424 h 424572"/>
                <a:gd name="connsiteX0" fmla="*/ 0 w 2481866"/>
                <a:gd name="connsiteY0" fmla="*/ 424572 h 424572"/>
                <a:gd name="connsiteX1" fmla="*/ 5366 w 2481866"/>
                <a:gd name="connsiteY1" fmla="*/ 373593 h 424572"/>
                <a:gd name="connsiteX2" fmla="*/ 10732 w 2481866"/>
                <a:gd name="connsiteY2" fmla="*/ 354811 h 424572"/>
                <a:gd name="connsiteX3" fmla="*/ 13416 w 2481866"/>
                <a:gd name="connsiteY3" fmla="*/ 172361 h 424572"/>
                <a:gd name="connsiteX4" fmla="*/ 18782 w 2481866"/>
                <a:gd name="connsiteY4" fmla="*/ 164311 h 424572"/>
                <a:gd name="connsiteX5" fmla="*/ 24148 w 2481866"/>
                <a:gd name="connsiteY5" fmla="*/ 145530 h 424572"/>
                <a:gd name="connsiteX6" fmla="*/ 29514 w 2481866"/>
                <a:gd name="connsiteY6" fmla="*/ 137480 h 424572"/>
                <a:gd name="connsiteX7" fmla="*/ 32197 w 2481866"/>
                <a:gd name="connsiteY7" fmla="*/ 129431 h 424572"/>
                <a:gd name="connsiteX8" fmla="*/ 37563 w 2481866"/>
                <a:gd name="connsiteY8" fmla="*/ 121382 h 424572"/>
                <a:gd name="connsiteX9" fmla="*/ 45613 w 2481866"/>
                <a:gd name="connsiteY9" fmla="*/ 97234 h 424572"/>
                <a:gd name="connsiteX10" fmla="*/ 53662 w 2481866"/>
                <a:gd name="connsiteY10" fmla="*/ 78452 h 424572"/>
                <a:gd name="connsiteX11" fmla="*/ 61711 w 2481866"/>
                <a:gd name="connsiteY11" fmla="*/ 70403 h 424572"/>
                <a:gd name="connsiteX12" fmla="*/ 77810 w 2481866"/>
                <a:gd name="connsiteY12" fmla="*/ 59670 h 424572"/>
                <a:gd name="connsiteX13" fmla="*/ 85859 w 2481866"/>
                <a:gd name="connsiteY13" fmla="*/ 56987 h 424572"/>
                <a:gd name="connsiteX14" fmla="*/ 104641 w 2481866"/>
                <a:gd name="connsiteY14" fmla="*/ 46255 h 424572"/>
                <a:gd name="connsiteX15" fmla="*/ 120739 w 2481866"/>
                <a:gd name="connsiteY15" fmla="*/ 40889 h 424572"/>
                <a:gd name="connsiteX16" fmla="*/ 139521 w 2481866"/>
                <a:gd name="connsiteY16" fmla="*/ 32839 h 424572"/>
                <a:gd name="connsiteX17" fmla="*/ 147570 w 2481866"/>
                <a:gd name="connsiteY17" fmla="*/ 30156 h 424572"/>
                <a:gd name="connsiteX18" fmla="*/ 177085 w 2481866"/>
                <a:gd name="connsiteY18" fmla="*/ 24790 h 424572"/>
                <a:gd name="connsiteX19" fmla="*/ 220014 w 2481866"/>
                <a:gd name="connsiteY19" fmla="*/ 16741 h 424572"/>
                <a:gd name="connsiteX20" fmla="*/ 381000 w 2481866"/>
                <a:gd name="connsiteY20" fmla="*/ 8691 h 424572"/>
                <a:gd name="connsiteX21" fmla="*/ 550035 w 2481866"/>
                <a:gd name="connsiteY21" fmla="*/ 11375 h 424572"/>
                <a:gd name="connsiteX22" fmla="*/ 574183 w 2481866"/>
                <a:gd name="connsiteY22" fmla="*/ 14058 h 424572"/>
                <a:gd name="connsiteX23" fmla="*/ 603697 w 2481866"/>
                <a:gd name="connsiteY23" fmla="*/ 22107 h 424572"/>
                <a:gd name="connsiteX24" fmla="*/ 842493 w 2481866"/>
                <a:gd name="connsiteY24" fmla="*/ 27473 h 424572"/>
                <a:gd name="connsiteX25" fmla="*/ 1078606 w 2481866"/>
                <a:gd name="connsiteY25" fmla="*/ 24790 h 424572"/>
                <a:gd name="connsiteX26" fmla="*/ 1092021 w 2481866"/>
                <a:gd name="connsiteY26" fmla="*/ 22107 h 424572"/>
                <a:gd name="connsiteX27" fmla="*/ 1389845 w 2481866"/>
                <a:gd name="connsiteY27" fmla="*/ 19424 h 424572"/>
                <a:gd name="connsiteX28" fmla="*/ 1451556 w 2481866"/>
                <a:gd name="connsiteY28" fmla="*/ 14058 h 424572"/>
                <a:gd name="connsiteX29" fmla="*/ 1993542 w 2481866"/>
                <a:gd name="connsiteY29" fmla="*/ 16741 h 424572"/>
                <a:gd name="connsiteX30" fmla="*/ 2023056 w 2481866"/>
                <a:gd name="connsiteY30" fmla="*/ 19424 h 424572"/>
                <a:gd name="connsiteX31" fmla="*/ 2082978 w 2481866"/>
                <a:gd name="connsiteY31" fmla="*/ 8399 h 424572"/>
                <a:gd name="connsiteX32" fmla="*/ 2112793 w 2481866"/>
                <a:gd name="connsiteY32" fmla="*/ 4227 h 424572"/>
                <a:gd name="connsiteX33" fmla="*/ 2159598 w 2481866"/>
                <a:gd name="connsiteY33" fmla="*/ 1843 h 424572"/>
                <a:gd name="connsiteX34" fmla="*/ 2202824 w 2481866"/>
                <a:gd name="connsiteY34" fmla="*/ 24790 h 424572"/>
                <a:gd name="connsiteX35" fmla="*/ 2218923 w 2481866"/>
                <a:gd name="connsiteY35" fmla="*/ 22107 h 424572"/>
                <a:gd name="connsiteX36" fmla="*/ 2237704 w 2481866"/>
                <a:gd name="connsiteY36" fmla="*/ 19424 h 424572"/>
                <a:gd name="connsiteX37" fmla="*/ 2264535 w 2481866"/>
                <a:gd name="connsiteY37" fmla="*/ 14058 h 424572"/>
                <a:gd name="connsiteX38" fmla="*/ 2296732 w 2481866"/>
                <a:gd name="connsiteY38" fmla="*/ 8691 h 424572"/>
                <a:gd name="connsiteX39" fmla="*/ 2452352 w 2481866"/>
                <a:gd name="connsiteY39" fmla="*/ 11375 h 424572"/>
                <a:gd name="connsiteX40" fmla="*/ 2465768 w 2481866"/>
                <a:gd name="connsiteY40" fmla="*/ 14058 h 424572"/>
                <a:gd name="connsiteX41" fmla="*/ 2481866 w 2481866"/>
                <a:gd name="connsiteY41" fmla="*/ 19424 h 424572"/>
                <a:gd name="connsiteX0" fmla="*/ 0 w 2481866"/>
                <a:gd name="connsiteY0" fmla="*/ 424572 h 424572"/>
                <a:gd name="connsiteX1" fmla="*/ 5366 w 2481866"/>
                <a:gd name="connsiteY1" fmla="*/ 373593 h 424572"/>
                <a:gd name="connsiteX2" fmla="*/ 10732 w 2481866"/>
                <a:gd name="connsiteY2" fmla="*/ 354811 h 424572"/>
                <a:gd name="connsiteX3" fmla="*/ 13416 w 2481866"/>
                <a:gd name="connsiteY3" fmla="*/ 172361 h 424572"/>
                <a:gd name="connsiteX4" fmla="*/ 18782 w 2481866"/>
                <a:gd name="connsiteY4" fmla="*/ 164311 h 424572"/>
                <a:gd name="connsiteX5" fmla="*/ 24148 w 2481866"/>
                <a:gd name="connsiteY5" fmla="*/ 145530 h 424572"/>
                <a:gd name="connsiteX6" fmla="*/ 29514 w 2481866"/>
                <a:gd name="connsiteY6" fmla="*/ 137480 h 424572"/>
                <a:gd name="connsiteX7" fmla="*/ 32197 w 2481866"/>
                <a:gd name="connsiteY7" fmla="*/ 129431 h 424572"/>
                <a:gd name="connsiteX8" fmla="*/ 37563 w 2481866"/>
                <a:gd name="connsiteY8" fmla="*/ 121382 h 424572"/>
                <a:gd name="connsiteX9" fmla="*/ 45613 w 2481866"/>
                <a:gd name="connsiteY9" fmla="*/ 97234 h 424572"/>
                <a:gd name="connsiteX10" fmla="*/ 53662 w 2481866"/>
                <a:gd name="connsiteY10" fmla="*/ 78452 h 424572"/>
                <a:gd name="connsiteX11" fmla="*/ 61711 w 2481866"/>
                <a:gd name="connsiteY11" fmla="*/ 70403 h 424572"/>
                <a:gd name="connsiteX12" fmla="*/ 77810 w 2481866"/>
                <a:gd name="connsiteY12" fmla="*/ 59670 h 424572"/>
                <a:gd name="connsiteX13" fmla="*/ 85859 w 2481866"/>
                <a:gd name="connsiteY13" fmla="*/ 56987 h 424572"/>
                <a:gd name="connsiteX14" fmla="*/ 104641 w 2481866"/>
                <a:gd name="connsiteY14" fmla="*/ 46255 h 424572"/>
                <a:gd name="connsiteX15" fmla="*/ 120739 w 2481866"/>
                <a:gd name="connsiteY15" fmla="*/ 40889 h 424572"/>
                <a:gd name="connsiteX16" fmla="*/ 139521 w 2481866"/>
                <a:gd name="connsiteY16" fmla="*/ 32839 h 424572"/>
                <a:gd name="connsiteX17" fmla="*/ 147570 w 2481866"/>
                <a:gd name="connsiteY17" fmla="*/ 30156 h 424572"/>
                <a:gd name="connsiteX18" fmla="*/ 177085 w 2481866"/>
                <a:gd name="connsiteY18" fmla="*/ 24790 h 424572"/>
                <a:gd name="connsiteX19" fmla="*/ 220014 w 2481866"/>
                <a:gd name="connsiteY19" fmla="*/ 16741 h 424572"/>
                <a:gd name="connsiteX20" fmla="*/ 381000 w 2481866"/>
                <a:gd name="connsiteY20" fmla="*/ 8691 h 424572"/>
                <a:gd name="connsiteX21" fmla="*/ 550035 w 2481866"/>
                <a:gd name="connsiteY21" fmla="*/ 11375 h 424572"/>
                <a:gd name="connsiteX22" fmla="*/ 574183 w 2481866"/>
                <a:gd name="connsiteY22" fmla="*/ 14058 h 424572"/>
                <a:gd name="connsiteX23" fmla="*/ 603697 w 2481866"/>
                <a:gd name="connsiteY23" fmla="*/ 22107 h 424572"/>
                <a:gd name="connsiteX24" fmla="*/ 842493 w 2481866"/>
                <a:gd name="connsiteY24" fmla="*/ 27473 h 424572"/>
                <a:gd name="connsiteX25" fmla="*/ 1078606 w 2481866"/>
                <a:gd name="connsiteY25" fmla="*/ 24790 h 424572"/>
                <a:gd name="connsiteX26" fmla="*/ 1092021 w 2481866"/>
                <a:gd name="connsiteY26" fmla="*/ 22107 h 424572"/>
                <a:gd name="connsiteX27" fmla="*/ 1389845 w 2481866"/>
                <a:gd name="connsiteY27" fmla="*/ 19424 h 424572"/>
                <a:gd name="connsiteX28" fmla="*/ 1451556 w 2481866"/>
                <a:gd name="connsiteY28" fmla="*/ 14058 h 424572"/>
                <a:gd name="connsiteX29" fmla="*/ 1993542 w 2481866"/>
                <a:gd name="connsiteY29" fmla="*/ 16741 h 424572"/>
                <a:gd name="connsiteX30" fmla="*/ 2020671 w 2481866"/>
                <a:gd name="connsiteY30" fmla="*/ 12271 h 424572"/>
                <a:gd name="connsiteX31" fmla="*/ 2082978 w 2481866"/>
                <a:gd name="connsiteY31" fmla="*/ 8399 h 424572"/>
                <a:gd name="connsiteX32" fmla="*/ 2112793 w 2481866"/>
                <a:gd name="connsiteY32" fmla="*/ 4227 h 424572"/>
                <a:gd name="connsiteX33" fmla="*/ 2159598 w 2481866"/>
                <a:gd name="connsiteY33" fmla="*/ 1843 h 424572"/>
                <a:gd name="connsiteX34" fmla="*/ 2202824 w 2481866"/>
                <a:gd name="connsiteY34" fmla="*/ 24790 h 424572"/>
                <a:gd name="connsiteX35" fmla="*/ 2218923 w 2481866"/>
                <a:gd name="connsiteY35" fmla="*/ 22107 h 424572"/>
                <a:gd name="connsiteX36" fmla="*/ 2237704 w 2481866"/>
                <a:gd name="connsiteY36" fmla="*/ 19424 h 424572"/>
                <a:gd name="connsiteX37" fmla="*/ 2264535 w 2481866"/>
                <a:gd name="connsiteY37" fmla="*/ 14058 h 424572"/>
                <a:gd name="connsiteX38" fmla="*/ 2296732 w 2481866"/>
                <a:gd name="connsiteY38" fmla="*/ 8691 h 424572"/>
                <a:gd name="connsiteX39" fmla="*/ 2452352 w 2481866"/>
                <a:gd name="connsiteY39" fmla="*/ 11375 h 424572"/>
                <a:gd name="connsiteX40" fmla="*/ 2465768 w 2481866"/>
                <a:gd name="connsiteY40" fmla="*/ 14058 h 424572"/>
                <a:gd name="connsiteX41" fmla="*/ 2481866 w 2481866"/>
                <a:gd name="connsiteY41" fmla="*/ 19424 h 424572"/>
                <a:gd name="connsiteX0" fmla="*/ 0 w 2481866"/>
                <a:gd name="connsiteY0" fmla="*/ 424572 h 424572"/>
                <a:gd name="connsiteX1" fmla="*/ 5366 w 2481866"/>
                <a:gd name="connsiteY1" fmla="*/ 373593 h 424572"/>
                <a:gd name="connsiteX2" fmla="*/ 10732 w 2481866"/>
                <a:gd name="connsiteY2" fmla="*/ 354811 h 424572"/>
                <a:gd name="connsiteX3" fmla="*/ 13416 w 2481866"/>
                <a:gd name="connsiteY3" fmla="*/ 172361 h 424572"/>
                <a:gd name="connsiteX4" fmla="*/ 18782 w 2481866"/>
                <a:gd name="connsiteY4" fmla="*/ 164311 h 424572"/>
                <a:gd name="connsiteX5" fmla="*/ 24148 w 2481866"/>
                <a:gd name="connsiteY5" fmla="*/ 145530 h 424572"/>
                <a:gd name="connsiteX6" fmla="*/ 29514 w 2481866"/>
                <a:gd name="connsiteY6" fmla="*/ 137480 h 424572"/>
                <a:gd name="connsiteX7" fmla="*/ 32197 w 2481866"/>
                <a:gd name="connsiteY7" fmla="*/ 129431 h 424572"/>
                <a:gd name="connsiteX8" fmla="*/ 37563 w 2481866"/>
                <a:gd name="connsiteY8" fmla="*/ 121382 h 424572"/>
                <a:gd name="connsiteX9" fmla="*/ 45613 w 2481866"/>
                <a:gd name="connsiteY9" fmla="*/ 97234 h 424572"/>
                <a:gd name="connsiteX10" fmla="*/ 53662 w 2481866"/>
                <a:gd name="connsiteY10" fmla="*/ 78452 h 424572"/>
                <a:gd name="connsiteX11" fmla="*/ 61711 w 2481866"/>
                <a:gd name="connsiteY11" fmla="*/ 70403 h 424572"/>
                <a:gd name="connsiteX12" fmla="*/ 77810 w 2481866"/>
                <a:gd name="connsiteY12" fmla="*/ 59670 h 424572"/>
                <a:gd name="connsiteX13" fmla="*/ 85859 w 2481866"/>
                <a:gd name="connsiteY13" fmla="*/ 56987 h 424572"/>
                <a:gd name="connsiteX14" fmla="*/ 104641 w 2481866"/>
                <a:gd name="connsiteY14" fmla="*/ 46255 h 424572"/>
                <a:gd name="connsiteX15" fmla="*/ 120739 w 2481866"/>
                <a:gd name="connsiteY15" fmla="*/ 40889 h 424572"/>
                <a:gd name="connsiteX16" fmla="*/ 139521 w 2481866"/>
                <a:gd name="connsiteY16" fmla="*/ 32839 h 424572"/>
                <a:gd name="connsiteX17" fmla="*/ 147570 w 2481866"/>
                <a:gd name="connsiteY17" fmla="*/ 30156 h 424572"/>
                <a:gd name="connsiteX18" fmla="*/ 177085 w 2481866"/>
                <a:gd name="connsiteY18" fmla="*/ 24790 h 424572"/>
                <a:gd name="connsiteX19" fmla="*/ 220014 w 2481866"/>
                <a:gd name="connsiteY19" fmla="*/ 16741 h 424572"/>
                <a:gd name="connsiteX20" fmla="*/ 381000 w 2481866"/>
                <a:gd name="connsiteY20" fmla="*/ 8691 h 424572"/>
                <a:gd name="connsiteX21" fmla="*/ 550035 w 2481866"/>
                <a:gd name="connsiteY21" fmla="*/ 11375 h 424572"/>
                <a:gd name="connsiteX22" fmla="*/ 574183 w 2481866"/>
                <a:gd name="connsiteY22" fmla="*/ 14058 h 424572"/>
                <a:gd name="connsiteX23" fmla="*/ 603697 w 2481866"/>
                <a:gd name="connsiteY23" fmla="*/ 22107 h 424572"/>
                <a:gd name="connsiteX24" fmla="*/ 842493 w 2481866"/>
                <a:gd name="connsiteY24" fmla="*/ 27473 h 424572"/>
                <a:gd name="connsiteX25" fmla="*/ 1078606 w 2481866"/>
                <a:gd name="connsiteY25" fmla="*/ 24790 h 424572"/>
                <a:gd name="connsiteX26" fmla="*/ 1092021 w 2481866"/>
                <a:gd name="connsiteY26" fmla="*/ 22107 h 424572"/>
                <a:gd name="connsiteX27" fmla="*/ 1389845 w 2481866"/>
                <a:gd name="connsiteY27" fmla="*/ 19424 h 424572"/>
                <a:gd name="connsiteX28" fmla="*/ 1451556 w 2481866"/>
                <a:gd name="connsiteY28" fmla="*/ 14058 h 424572"/>
                <a:gd name="connsiteX29" fmla="*/ 1984001 w 2481866"/>
                <a:gd name="connsiteY29" fmla="*/ 14356 h 424572"/>
                <a:gd name="connsiteX30" fmla="*/ 2020671 w 2481866"/>
                <a:gd name="connsiteY30" fmla="*/ 12271 h 424572"/>
                <a:gd name="connsiteX31" fmla="*/ 2082978 w 2481866"/>
                <a:gd name="connsiteY31" fmla="*/ 8399 h 424572"/>
                <a:gd name="connsiteX32" fmla="*/ 2112793 w 2481866"/>
                <a:gd name="connsiteY32" fmla="*/ 4227 h 424572"/>
                <a:gd name="connsiteX33" fmla="*/ 2159598 w 2481866"/>
                <a:gd name="connsiteY33" fmla="*/ 1843 h 424572"/>
                <a:gd name="connsiteX34" fmla="*/ 2202824 w 2481866"/>
                <a:gd name="connsiteY34" fmla="*/ 24790 h 424572"/>
                <a:gd name="connsiteX35" fmla="*/ 2218923 w 2481866"/>
                <a:gd name="connsiteY35" fmla="*/ 22107 h 424572"/>
                <a:gd name="connsiteX36" fmla="*/ 2237704 w 2481866"/>
                <a:gd name="connsiteY36" fmla="*/ 19424 h 424572"/>
                <a:gd name="connsiteX37" fmla="*/ 2264535 w 2481866"/>
                <a:gd name="connsiteY37" fmla="*/ 14058 h 424572"/>
                <a:gd name="connsiteX38" fmla="*/ 2296732 w 2481866"/>
                <a:gd name="connsiteY38" fmla="*/ 8691 h 424572"/>
                <a:gd name="connsiteX39" fmla="*/ 2452352 w 2481866"/>
                <a:gd name="connsiteY39" fmla="*/ 11375 h 424572"/>
                <a:gd name="connsiteX40" fmla="*/ 2465768 w 2481866"/>
                <a:gd name="connsiteY40" fmla="*/ 14058 h 424572"/>
                <a:gd name="connsiteX41" fmla="*/ 2481866 w 2481866"/>
                <a:gd name="connsiteY41" fmla="*/ 19424 h 424572"/>
                <a:gd name="connsiteX0" fmla="*/ 0 w 2481866"/>
                <a:gd name="connsiteY0" fmla="*/ 420347 h 420347"/>
                <a:gd name="connsiteX1" fmla="*/ 5366 w 2481866"/>
                <a:gd name="connsiteY1" fmla="*/ 369368 h 420347"/>
                <a:gd name="connsiteX2" fmla="*/ 10732 w 2481866"/>
                <a:gd name="connsiteY2" fmla="*/ 350586 h 420347"/>
                <a:gd name="connsiteX3" fmla="*/ 13416 w 2481866"/>
                <a:gd name="connsiteY3" fmla="*/ 168136 h 420347"/>
                <a:gd name="connsiteX4" fmla="*/ 18782 w 2481866"/>
                <a:gd name="connsiteY4" fmla="*/ 160086 h 420347"/>
                <a:gd name="connsiteX5" fmla="*/ 24148 w 2481866"/>
                <a:gd name="connsiteY5" fmla="*/ 141305 h 420347"/>
                <a:gd name="connsiteX6" fmla="*/ 29514 w 2481866"/>
                <a:gd name="connsiteY6" fmla="*/ 133255 h 420347"/>
                <a:gd name="connsiteX7" fmla="*/ 32197 w 2481866"/>
                <a:gd name="connsiteY7" fmla="*/ 125206 h 420347"/>
                <a:gd name="connsiteX8" fmla="*/ 37563 w 2481866"/>
                <a:gd name="connsiteY8" fmla="*/ 117157 h 420347"/>
                <a:gd name="connsiteX9" fmla="*/ 45613 w 2481866"/>
                <a:gd name="connsiteY9" fmla="*/ 93009 h 420347"/>
                <a:gd name="connsiteX10" fmla="*/ 53662 w 2481866"/>
                <a:gd name="connsiteY10" fmla="*/ 74227 h 420347"/>
                <a:gd name="connsiteX11" fmla="*/ 61711 w 2481866"/>
                <a:gd name="connsiteY11" fmla="*/ 66178 h 420347"/>
                <a:gd name="connsiteX12" fmla="*/ 77810 w 2481866"/>
                <a:gd name="connsiteY12" fmla="*/ 55445 h 420347"/>
                <a:gd name="connsiteX13" fmla="*/ 85859 w 2481866"/>
                <a:gd name="connsiteY13" fmla="*/ 52762 h 420347"/>
                <a:gd name="connsiteX14" fmla="*/ 104641 w 2481866"/>
                <a:gd name="connsiteY14" fmla="*/ 42030 h 420347"/>
                <a:gd name="connsiteX15" fmla="*/ 120739 w 2481866"/>
                <a:gd name="connsiteY15" fmla="*/ 36664 h 420347"/>
                <a:gd name="connsiteX16" fmla="*/ 139521 w 2481866"/>
                <a:gd name="connsiteY16" fmla="*/ 28614 h 420347"/>
                <a:gd name="connsiteX17" fmla="*/ 147570 w 2481866"/>
                <a:gd name="connsiteY17" fmla="*/ 25931 h 420347"/>
                <a:gd name="connsiteX18" fmla="*/ 177085 w 2481866"/>
                <a:gd name="connsiteY18" fmla="*/ 20565 h 420347"/>
                <a:gd name="connsiteX19" fmla="*/ 220014 w 2481866"/>
                <a:gd name="connsiteY19" fmla="*/ 12516 h 420347"/>
                <a:gd name="connsiteX20" fmla="*/ 381000 w 2481866"/>
                <a:gd name="connsiteY20" fmla="*/ 4466 h 420347"/>
                <a:gd name="connsiteX21" fmla="*/ 550035 w 2481866"/>
                <a:gd name="connsiteY21" fmla="*/ 7150 h 420347"/>
                <a:gd name="connsiteX22" fmla="*/ 574183 w 2481866"/>
                <a:gd name="connsiteY22" fmla="*/ 9833 h 420347"/>
                <a:gd name="connsiteX23" fmla="*/ 603697 w 2481866"/>
                <a:gd name="connsiteY23" fmla="*/ 17882 h 420347"/>
                <a:gd name="connsiteX24" fmla="*/ 842493 w 2481866"/>
                <a:gd name="connsiteY24" fmla="*/ 23248 h 420347"/>
                <a:gd name="connsiteX25" fmla="*/ 1078606 w 2481866"/>
                <a:gd name="connsiteY25" fmla="*/ 20565 h 420347"/>
                <a:gd name="connsiteX26" fmla="*/ 1092021 w 2481866"/>
                <a:gd name="connsiteY26" fmla="*/ 17882 h 420347"/>
                <a:gd name="connsiteX27" fmla="*/ 1389845 w 2481866"/>
                <a:gd name="connsiteY27" fmla="*/ 15199 h 420347"/>
                <a:gd name="connsiteX28" fmla="*/ 1451556 w 2481866"/>
                <a:gd name="connsiteY28" fmla="*/ 9833 h 420347"/>
                <a:gd name="connsiteX29" fmla="*/ 1984001 w 2481866"/>
                <a:gd name="connsiteY29" fmla="*/ 10131 h 420347"/>
                <a:gd name="connsiteX30" fmla="*/ 2020671 w 2481866"/>
                <a:gd name="connsiteY30" fmla="*/ 8046 h 420347"/>
                <a:gd name="connsiteX31" fmla="*/ 2082978 w 2481866"/>
                <a:gd name="connsiteY31" fmla="*/ 4174 h 420347"/>
                <a:gd name="connsiteX32" fmla="*/ 2112793 w 2481866"/>
                <a:gd name="connsiteY32" fmla="*/ 2 h 420347"/>
                <a:gd name="connsiteX33" fmla="*/ 2159599 w 2481866"/>
                <a:gd name="connsiteY33" fmla="*/ 4772 h 420347"/>
                <a:gd name="connsiteX34" fmla="*/ 2202824 w 2481866"/>
                <a:gd name="connsiteY34" fmla="*/ 20565 h 420347"/>
                <a:gd name="connsiteX35" fmla="*/ 2218923 w 2481866"/>
                <a:gd name="connsiteY35" fmla="*/ 17882 h 420347"/>
                <a:gd name="connsiteX36" fmla="*/ 2237704 w 2481866"/>
                <a:gd name="connsiteY36" fmla="*/ 15199 h 420347"/>
                <a:gd name="connsiteX37" fmla="*/ 2264535 w 2481866"/>
                <a:gd name="connsiteY37" fmla="*/ 9833 h 420347"/>
                <a:gd name="connsiteX38" fmla="*/ 2296732 w 2481866"/>
                <a:gd name="connsiteY38" fmla="*/ 4466 h 420347"/>
                <a:gd name="connsiteX39" fmla="*/ 2452352 w 2481866"/>
                <a:gd name="connsiteY39" fmla="*/ 7150 h 420347"/>
                <a:gd name="connsiteX40" fmla="*/ 2465768 w 2481866"/>
                <a:gd name="connsiteY40" fmla="*/ 9833 h 420347"/>
                <a:gd name="connsiteX41" fmla="*/ 2481866 w 2481866"/>
                <a:gd name="connsiteY41" fmla="*/ 15199 h 420347"/>
                <a:gd name="connsiteX0" fmla="*/ 0 w 2481866"/>
                <a:gd name="connsiteY0" fmla="*/ 420547 h 420547"/>
                <a:gd name="connsiteX1" fmla="*/ 5366 w 2481866"/>
                <a:gd name="connsiteY1" fmla="*/ 369568 h 420547"/>
                <a:gd name="connsiteX2" fmla="*/ 10732 w 2481866"/>
                <a:gd name="connsiteY2" fmla="*/ 350786 h 420547"/>
                <a:gd name="connsiteX3" fmla="*/ 13416 w 2481866"/>
                <a:gd name="connsiteY3" fmla="*/ 168336 h 420547"/>
                <a:gd name="connsiteX4" fmla="*/ 18782 w 2481866"/>
                <a:gd name="connsiteY4" fmla="*/ 160286 h 420547"/>
                <a:gd name="connsiteX5" fmla="*/ 24148 w 2481866"/>
                <a:gd name="connsiteY5" fmla="*/ 141505 h 420547"/>
                <a:gd name="connsiteX6" fmla="*/ 29514 w 2481866"/>
                <a:gd name="connsiteY6" fmla="*/ 133455 h 420547"/>
                <a:gd name="connsiteX7" fmla="*/ 32197 w 2481866"/>
                <a:gd name="connsiteY7" fmla="*/ 125406 h 420547"/>
                <a:gd name="connsiteX8" fmla="*/ 37563 w 2481866"/>
                <a:gd name="connsiteY8" fmla="*/ 117357 h 420547"/>
                <a:gd name="connsiteX9" fmla="*/ 45613 w 2481866"/>
                <a:gd name="connsiteY9" fmla="*/ 93209 h 420547"/>
                <a:gd name="connsiteX10" fmla="*/ 53662 w 2481866"/>
                <a:gd name="connsiteY10" fmla="*/ 74427 h 420547"/>
                <a:gd name="connsiteX11" fmla="*/ 61711 w 2481866"/>
                <a:gd name="connsiteY11" fmla="*/ 66378 h 420547"/>
                <a:gd name="connsiteX12" fmla="*/ 77810 w 2481866"/>
                <a:gd name="connsiteY12" fmla="*/ 55645 h 420547"/>
                <a:gd name="connsiteX13" fmla="*/ 85859 w 2481866"/>
                <a:gd name="connsiteY13" fmla="*/ 52962 h 420547"/>
                <a:gd name="connsiteX14" fmla="*/ 104641 w 2481866"/>
                <a:gd name="connsiteY14" fmla="*/ 42230 h 420547"/>
                <a:gd name="connsiteX15" fmla="*/ 120739 w 2481866"/>
                <a:gd name="connsiteY15" fmla="*/ 36864 h 420547"/>
                <a:gd name="connsiteX16" fmla="*/ 139521 w 2481866"/>
                <a:gd name="connsiteY16" fmla="*/ 28814 h 420547"/>
                <a:gd name="connsiteX17" fmla="*/ 147570 w 2481866"/>
                <a:gd name="connsiteY17" fmla="*/ 26131 h 420547"/>
                <a:gd name="connsiteX18" fmla="*/ 177085 w 2481866"/>
                <a:gd name="connsiteY18" fmla="*/ 20765 h 420547"/>
                <a:gd name="connsiteX19" fmla="*/ 220014 w 2481866"/>
                <a:gd name="connsiteY19" fmla="*/ 12716 h 420547"/>
                <a:gd name="connsiteX20" fmla="*/ 381000 w 2481866"/>
                <a:gd name="connsiteY20" fmla="*/ 4666 h 420547"/>
                <a:gd name="connsiteX21" fmla="*/ 550035 w 2481866"/>
                <a:gd name="connsiteY21" fmla="*/ 7350 h 420547"/>
                <a:gd name="connsiteX22" fmla="*/ 574183 w 2481866"/>
                <a:gd name="connsiteY22" fmla="*/ 10033 h 420547"/>
                <a:gd name="connsiteX23" fmla="*/ 603697 w 2481866"/>
                <a:gd name="connsiteY23" fmla="*/ 18082 h 420547"/>
                <a:gd name="connsiteX24" fmla="*/ 842493 w 2481866"/>
                <a:gd name="connsiteY24" fmla="*/ 23448 h 420547"/>
                <a:gd name="connsiteX25" fmla="*/ 1078606 w 2481866"/>
                <a:gd name="connsiteY25" fmla="*/ 20765 h 420547"/>
                <a:gd name="connsiteX26" fmla="*/ 1092021 w 2481866"/>
                <a:gd name="connsiteY26" fmla="*/ 18082 h 420547"/>
                <a:gd name="connsiteX27" fmla="*/ 1389845 w 2481866"/>
                <a:gd name="connsiteY27" fmla="*/ 15399 h 420547"/>
                <a:gd name="connsiteX28" fmla="*/ 1451556 w 2481866"/>
                <a:gd name="connsiteY28" fmla="*/ 10033 h 420547"/>
                <a:gd name="connsiteX29" fmla="*/ 1984001 w 2481866"/>
                <a:gd name="connsiteY29" fmla="*/ 10331 h 420547"/>
                <a:gd name="connsiteX30" fmla="*/ 2020671 w 2481866"/>
                <a:gd name="connsiteY30" fmla="*/ 8246 h 420547"/>
                <a:gd name="connsiteX31" fmla="*/ 2082978 w 2481866"/>
                <a:gd name="connsiteY31" fmla="*/ 4374 h 420547"/>
                <a:gd name="connsiteX32" fmla="*/ 2112793 w 2481866"/>
                <a:gd name="connsiteY32" fmla="*/ 202 h 420547"/>
                <a:gd name="connsiteX33" fmla="*/ 2159599 w 2481866"/>
                <a:gd name="connsiteY33" fmla="*/ 4972 h 420547"/>
                <a:gd name="connsiteX34" fmla="*/ 2195669 w 2481866"/>
                <a:gd name="connsiteY34" fmla="*/ 4074 h 420547"/>
                <a:gd name="connsiteX35" fmla="*/ 2218923 w 2481866"/>
                <a:gd name="connsiteY35" fmla="*/ 18082 h 420547"/>
                <a:gd name="connsiteX36" fmla="*/ 2237704 w 2481866"/>
                <a:gd name="connsiteY36" fmla="*/ 15399 h 420547"/>
                <a:gd name="connsiteX37" fmla="*/ 2264535 w 2481866"/>
                <a:gd name="connsiteY37" fmla="*/ 10033 h 420547"/>
                <a:gd name="connsiteX38" fmla="*/ 2296732 w 2481866"/>
                <a:gd name="connsiteY38" fmla="*/ 4666 h 420547"/>
                <a:gd name="connsiteX39" fmla="*/ 2452352 w 2481866"/>
                <a:gd name="connsiteY39" fmla="*/ 7350 h 420547"/>
                <a:gd name="connsiteX40" fmla="*/ 2465768 w 2481866"/>
                <a:gd name="connsiteY40" fmla="*/ 10033 h 420547"/>
                <a:gd name="connsiteX41" fmla="*/ 2481866 w 2481866"/>
                <a:gd name="connsiteY41" fmla="*/ 15399 h 420547"/>
                <a:gd name="connsiteX0" fmla="*/ 0 w 2481866"/>
                <a:gd name="connsiteY0" fmla="*/ 420347 h 420347"/>
                <a:gd name="connsiteX1" fmla="*/ 5366 w 2481866"/>
                <a:gd name="connsiteY1" fmla="*/ 369368 h 420347"/>
                <a:gd name="connsiteX2" fmla="*/ 10732 w 2481866"/>
                <a:gd name="connsiteY2" fmla="*/ 350586 h 420347"/>
                <a:gd name="connsiteX3" fmla="*/ 13416 w 2481866"/>
                <a:gd name="connsiteY3" fmla="*/ 168136 h 420347"/>
                <a:gd name="connsiteX4" fmla="*/ 18782 w 2481866"/>
                <a:gd name="connsiteY4" fmla="*/ 160086 h 420347"/>
                <a:gd name="connsiteX5" fmla="*/ 24148 w 2481866"/>
                <a:gd name="connsiteY5" fmla="*/ 141305 h 420347"/>
                <a:gd name="connsiteX6" fmla="*/ 29514 w 2481866"/>
                <a:gd name="connsiteY6" fmla="*/ 133255 h 420347"/>
                <a:gd name="connsiteX7" fmla="*/ 32197 w 2481866"/>
                <a:gd name="connsiteY7" fmla="*/ 125206 h 420347"/>
                <a:gd name="connsiteX8" fmla="*/ 37563 w 2481866"/>
                <a:gd name="connsiteY8" fmla="*/ 117157 h 420347"/>
                <a:gd name="connsiteX9" fmla="*/ 45613 w 2481866"/>
                <a:gd name="connsiteY9" fmla="*/ 93009 h 420347"/>
                <a:gd name="connsiteX10" fmla="*/ 53662 w 2481866"/>
                <a:gd name="connsiteY10" fmla="*/ 74227 h 420347"/>
                <a:gd name="connsiteX11" fmla="*/ 61711 w 2481866"/>
                <a:gd name="connsiteY11" fmla="*/ 66178 h 420347"/>
                <a:gd name="connsiteX12" fmla="*/ 77810 w 2481866"/>
                <a:gd name="connsiteY12" fmla="*/ 55445 h 420347"/>
                <a:gd name="connsiteX13" fmla="*/ 85859 w 2481866"/>
                <a:gd name="connsiteY13" fmla="*/ 52762 h 420347"/>
                <a:gd name="connsiteX14" fmla="*/ 104641 w 2481866"/>
                <a:gd name="connsiteY14" fmla="*/ 42030 h 420347"/>
                <a:gd name="connsiteX15" fmla="*/ 120739 w 2481866"/>
                <a:gd name="connsiteY15" fmla="*/ 36664 h 420347"/>
                <a:gd name="connsiteX16" fmla="*/ 139521 w 2481866"/>
                <a:gd name="connsiteY16" fmla="*/ 28614 h 420347"/>
                <a:gd name="connsiteX17" fmla="*/ 147570 w 2481866"/>
                <a:gd name="connsiteY17" fmla="*/ 25931 h 420347"/>
                <a:gd name="connsiteX18" fmla="*/ 177085 w 2481866"/>
                <a:gd name="connsiteY18" fmla="*/ 20565 h 420347"/>
                <a:gd name="connsiteX19" fmla="*/ 220014 w 2481866"/>
                <a:gd name="connsiteY19" fmla="*/ 12516 h 420347"/>
                <a:gd name="connsiteX20" fmla="*/ 381000 w 2481866"/>
                <a:gd name="connsiteY20" fmla="*/ 4466 h 420347"/>
                <a:gd name="connsiteX21" fmla="*/ 550035 w 2481866"/>
                <a:gd name="connsiteY21" fmla="*/ 7150 h 420347"/>
                <a:gd name="connsiteX22" fmla="*/ 574183 w 2481866"/>
                <a:gd name="connsiteY22" fmla="*/ 9833 h 420347"/>
                <a:gd name="connsiteX23" fmla="*/ 603697 w 2481866"/>
                <a:gd name="connsiteY23" fmla="*/ 17882 h 420347"/>
                <a:gd name="connsiteX24" fmla="*/ 842493 w 2481866"/>
                <a:gd name="connsiteY24" fmla="*/ 23248 h 420347"/>
                <a:gd name="connsiteX25" fmla="*/ 1078606 w 2481866"/>
                <a:gd name="connsiteY25" fmla="*/ 20565 h 420347"/>
                <a:gd name="connsiteX26" fmla="*/ 1092021 w 2481866"/>
                <a:gd name="connsiteY26" fmla="*/ 17882 h 420347"/>
                <a:gd name="connsiteX27" fmla="*/ 1389845 w 2481866"/>
                <a:gd name="connsiteY27" fmla="*/ 15199 h 420347"/>
                <a:gd name="connsiteX28" fmla="*/ 1451556 w 2481866"/>
                <a:gd name="connsiteY28" fmla="*/ 9833 h 420347"/>
                <a:gd name="connsiteX29" fmla="*/ 1984001 w 2481866"/>
                <a:gd name="connsiteY29" fmla="*/ 10131 h 420347"/>
                <a:gd name="connsiteX30" fmla="*/ 2020671 w 2481866"/>
                <a:gd name="connsiteY30" fmla="*/ 8046 h 420347"/>
                <a:gd name="connsiteX31" fmla="*/ 2082978 w 2481866"/>
                <a:gd name="connsiteY31" fmla="*/ 4174 h 420347"/>
                <a:gd name="connsiteX32" fmla="*/ 2112793 w 2481866"/>
                <a:gd name="connsiteY32" fmla="*/ 2 h 420347"/>
                <a:gd name="connsiteX33" fmla="*/ 2159599 w 2481866"/>
                <a:gd name="connsiteY33" fmla="*/ 4772 h 420347"/>
                <a:gd name="connsiteX34" fmla="*/ 2195669 w 2481866"/>
                <a:gd name="connsiteY34" fmla="*/ 3874 h 420347"/>
                <a:gd name="connsiteX35" fmla="*/ 2226080 w 2481866"/>
                <a:gd name="connsiteY35" fmla="*/ 5961 h 420347"/>
                <a:gd name="connsiteX36" fmla="*/ 2237704 w 2481866"/>
                <a:gd name="connsiteY36" fmla="*/ 15199 h 420347"/>
                <a:gd name="connsiteX37" fmla="*/ 2264535 w 2481866"/>
                <a:gd name="connsiteY37" fmla="*/ 9833 h 420347"/>
                <a:gd name="connsiteX38" fmla="*/ 2296732 w 2481866"/>
                <a:gd name="connsiteY38" fmla="*/ 4466 h 420347"/>
                <a:gd name="connsiteX39" fmla="*/ 2452352 w 2481866"/>
                <a:gd name="connsiteY39" fmla="*/ 7150 h 420347"/>
                <a:gd name="connsiteX40" fmla="*/ 2465768 w 2481866"/>
                <a:gd name="connsiteY40" fmla="*/ 9833 h 420347"/>
                <a:gd name="connsiteX41" fmla="*/ 2481866 w 2481866"/>
                <a:gd name="connsiteY41" fmla="*/ 15199 h 420347"/>
                <a:gd name="connsiteX0" fmla="*/ 0 w 2481866"/>
                <a:gd name="connsiteY0" fmla="*/ 420347 h 420347"/>
                <a:gd name="connsiteX1" fmla="*/ 5366 w 2481866"/>
                <a:gd name="connsiteY1" fmla="*/ 369368 h 420347"/>
                <a:gd name="connsiteX2" fmla="*/ 10732 w 2481866"/>
                <a:gd name="connsiteY2" fmla="*/ 350586 h 420347"/>
                <a:gd name="connsiteX3" fmla="*/ 13416 w 2481866"/>
                <a:gd name="connsiteY3" fmla="*/ 168136 h 420347"/>
                <a:gd name="connsiteX4" fmla="*/ 18782 w 2481866"/>
                <a:gd name="connsiteY4" fmla="*/ 160086 h 420347"/>
                <a:gd name="connsiteX5" fmla="*/ 24148 w 2481866"/>
                <a:gd name="connsiteY5" fmla="*/ 141305 h 420347"/>
                <a:gd name="connsiteX6" fmla="*/ 29514 w 2481866"/>
                <a:gd name="connsiteY6" fmla="*/ 133255 h 420347"/>
                <a:gd name="connsiteX7" fmla="*/ 32197 w 2481866"/>
                <a:gd name="connsiteY7" fmla="*/ 125206 h 420347"/>
                <a:gd name="connsiteX8" fmla="*/ 37563 w 2481866"/>
                <a:gd name="connsiteY8" fmla="*/ 117157 h 420347"/>
                <a:gd name="connsiteX9" fmla="*/ 45613 w 2481866"/>
                <a:gd name="connsiteY9" fmla="*/ 93009 h 420347"/>
                <a:gd name="connsiteX10" fmla="*/ 53662 w 2481866"/>
                <a:gd name="connsiteY10" fmla="*/ 74227 h 420347"/>
                <a:gd name="connsiteX11" fmla="*/ 61711 w 2481866"/>
                <a:gd name="connsiteY11" fmla="*/ 66178 h 420347"/>
                <a:gd name="connsiteX12" fmla="*/ 77810 w 2481866"/>
                <a:gd name="connsiteY12" fmla="*/ 55445 h 420347"/>
                <a:gd name="connsiteX13" fmla="*/ 85859 w 2481866"/>
                <a:gd name="connsiteY13" fmla="*/ 52762 h 420347"/>
                <a:gd name="connsiteX14" fmla="*/ 104641 w 2481866"/>
                <a:gd name="connsiteY14" fmla="*/ 42030 h 420347"/>
                <a:gd name="connsiteX15" fmla="*/ 120739 w 2481866"/>
                <a:gd name="connsiteY15" fmla="*/ 36664 h 420347"/>
                <a:gd name="connsiteX16" fmla="*/ 139521 w 2481866"/>
                <a:gd name="connsiteY16" fmla="*/ 28614 h 420347"/>
                <a:gd name="connsiteX17" fmla="*/ 147570 w 2481866"/>
                <a:gd name="connsiteY17" fmla="*/ 25931 h 420347"/>
                <a:gd name="connsiteX18" fmla="*/ 177085 w 2481866"/>
                <a:gd name="connsiteY18" fmla="*/ 20565 h 420347"/>
                <a:gd name="connsiteX19" fmla="*/ 220014 w 2481866"/>
                <a:gd name="connsiteY19" fmla="*/ 12516 h 420347"/>
                <a:gd name="connsiteX20" fmla="*/ 381000 w 2481866"/>
                <a:gd name="connsiteY20" fmla="*/ 4466 h 420347"/>
                <a:gd name="connsiteX21" fmla="*/ 550035 w 2481866"/>
                <a:gd name="connsiteY21" fmla="*/ 7150 h 420347"/>
                <a:gd name="connsiteX22" fmla="*/ 574183 w 2481866"/>
                <a:gd name="connsiteY22" fmla="*/ 9833 h 420347"/>
                <a:gd name="connsiteX23" fmla="*/ 603697 w 2481866"/>
                <a:gd name="connsiteY23" fmla="*/ 17882 h 420347"/>
                <a:gd name="connsiteX24" fmla="*/ 842493 w 2481866"/>
                <a:gd name="connsiteY24" fmla="*/ 23248 h 420347"/>
                <a:gd name="connsiteX25" fmla="*/ 1078606 w 2481866"/>
                <a:gd name="connsiteY25" fmla="*/ 20565 h 420347"/>
                <a:gd name="connsiteX26" fmla="*/ 1092021 w 2481866"/>
                <a:gd name="connsiteY26" fmla="*/ 17882 h 420347"/>
                <a:gd name="connsiteX27" fmla="*/ 1389845 w 2481866"/>
                <a:gd name="connsiteY27" fmla="*/ 15199 h 420347"/>
                <a:gd name="connsiteX28" fmla="*/ 1451556 w 2481866"/>
                <a:gd name="connsiteY28" fmla="*/ 9833 h 420347"/>
                <a:gd name="connsiteX29" fmla="*/ 1984001 w 2481866"/>
                <a:gd name="connsiteY29" fmla="*/ 10131 h 420347"/>
                <a:gd name="connsiteX30" fmla="*/ 2020671 w 2481866"/>
                <a:gd name="connsiteY30" fmla="*/ 8046 h 420347"/>
                <a:gd name="connsiteX31" fmla="*/ 2082978 w 2481866"/>
                <a:gd name="connsiteY31" fmla="*/ 4174 h 420347"/>
                <a:gd name="connsiteX32" fmla="*/ 2112793 w 2481866"/>
                <a:gd name="connsiteY32" fmla="*/ 2 h 420347"/>
                <a:gd name="connsiteX33" fmla="*/ 2159599 w 2481866"/>
                <a:gd name="connsiteY33" fmla="*/ 4772 h 420347"/>
                <a:gd name="connsiteX34" fmla="*/ 2195669 w 2481866"/>
                <a:gd name="connsiteY34" fmla="*/ 3874 h 420347"/>
                <a:gd name="connsiteX35" fmla="*/ 2226080 w 2481866"/>
                <a:gd name="connsiteY35" fmla="*/ 5961 h 420347"/>
                <a:gd name="connsiteX36" fmla="*/ 2237704 w 2481866"/>
                <a:gd name="connsiteY36" fmla="*/ 893 h 420347"/>
                <a:gd name="connsiteX37" fmla="*/ 2264535 w 2481866"/>
                <a:gd name="connsiteY37" fmla="*/ 9833 h 420347"/>
                <a:gd name="connsiteX38" fmla="*/ 2296732 w 2481866"/>
                <a:gd name="connsiteY38" fmla="*/ 4466 h 420347"/>
                <a:gd name="connsiteX39" fmla="*/ 2452352 w 2481866"/>
                <a:gd name="connsiteY39" fmla="*/ 7150 h 420347"/>
                <a:gd name="connsiteX40" fmla="*/ 2465768 w 2481866"/>
                <a:gd name="connsiteY40" fmla="*/ 9833 h 420347"/>
                <a:gd name="connsiteX41" fmla="*/ 2481866 w 2481866"/>
                <a:gd name="connsiteY41" fmla="*/ 15199 h 420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81866" h="420347">
                  <a:moveTo>
                    <a:pt x="0" y="420347"/>
                  </a:moveTo>
                  <a:cubicBezTo>
                    <a:pt x="1194" y="407213"/>
                    <a:pt x="3021" y="383438"/>
                    <a:pt x="5366" y="369368"/>
                  </a:cubicBezTo>
                  <a:cubicBezTo>
                    <a:pt x="6489" y="362632"/>
                    <a:pt x="8606" y="356964"/>
                    <a:pt x="10732" y="350586"/>
                  </a:cubicBezTo>
                  <a:cubicBezTo>
                    <a:pt x="11627" y="289769"/>
                    <a:pt x="10848" y="228905"/>
                    <a:pt x="13416" y="168136"/>
                  </a:cubicBezTo>
                  <a:cubicBezTo>
                    <a:pt x="13552" y="164914"/>
                    <a:pt x="17340" y="162970"/>
                    <a:pt x="18782" y="160086"/>
                  </a:cubicBezTo>
                  <a:cubicBezTo>
                    <a:pt x="24004" y="149642"/>
                    <a:pt x="18990" y="153342"/>
                    <a:pt x="24148" y="141305"/>
                  </a:cubicBezTo>
                  <a:cubicBezTo>
                    <a:pt x="25418" y="138341"/>
                    <a:pt x="28072" y="136139"/>
                    <a:pt x="29514" y="133255"/>
                  </a:cubicBezTo>
                  <a:cubicBezTo>
                    <a:pt x="30779" y="130725"/>
                    <a:pt x="30932" y="127736"/>
                    <a:pt x="32197" y="125206"/>
                  </a:cubicBezTo>
                  <a:cubicBezTo>
                    <a:pt x="33639" y="122322"/>
                    <a:pt x="36253" y="120104"/>
                    <a:pt x="37563" y="117157"/>
                  </a:cubicBezTo>
                  <a:cubicBezTo>
                    <a:pt x="37565" y="117152"/>
                    <a:pt x="44270" y="97037"/>
                    <a:pt x="45613" y="93009"/>
                  </a:cubicBezTo>
                  <a:cubicBezTo>
                    <a:pt x="47803" y="86439"/>
                    <a:pt x="49517" y="80030"/>
                    <a:pt x="53662" y="74227"/>
                  </a:cubicBezTo>
                  <a:cubicBezTo>
                    <a:pt x="55867" y="71139"/>
                    <a:pt x="58716" y="68508"/>
                    <a:pt x="61711" y="66178"/>
                  </a:cubicBezTo>
                  <a:cubicBezTo>
                    <a:pt x="66802" y="62218"/>
                    <a:pt x="71691" y="57485"/>
                    <a:pt x="77810" y="55445"/>
                  </a:cubicBezTo>
                  <a:cubicBezTo>
                    <a:pt x="80493" y="54551"/>
                    <a:pt x="83329" y="54027"/>
                    <a:pt x="85859" y="52762"/>
                  </a:cubicBezTo>
                  <a:cubicBezTo>
                    <a:pt x="105218" y="43083"/>
                    <a:pt x="81126" y="51436"/>
                    <a:pt x="104641" y="42030"/>
                  </a:cubicBezTo>
                  <a:cubicBezTo>
                    <a:pt x="109893" y="39929"/>
                    <a:pt x="120739" y="36664"/>
                    <a:pt x="120739" y="36664"/>
                  </a:cubicBezTo>
                  <a:cubicBezTo>
                    <a:pt x="129919" y="27484"/>
                    <a:pt x="122565" y="32853"/>
                    <a:pt x="139521" y="28614"/>
                  </a:cubicBezTo>
                  <a:cubicBezTo>
                    <a:pt x="142265" y="27928"/>
                    <a:pt x="144797" y="26486"/>
                    <a:pt x="147570" y="25931"/>
                  </a:cubicBezTo>
                  <a:cubicBezTo>
                    <a:pt x="172902" y="20865"/>
                    <a:pt x="158526" y="25867"/>
                    <a:pt x="177085" y="20565"/>
                  </a:cubicBezTo>
                  <a:cubicBezTo>
                    <a:pt x="201510" y="13587"/>
                    <a:pt x="160642" y="20705"/>
                    <a:pt x="220014" y="12516"/>
                  </a:cubicBezTo>
                  <a:cubicBezTo>
                    <a:pt x="292798" y="2477"/>
                    <a:pt x="273649" y="6907"/>
                    <a:pt x="381000" y="4466"/>
                  </a:cubicBezTo>
                  <a:lnTo>
                    <a:pt x="550035" y="7150"/>
                  </a:lnTo>
                  <a:cubicBezTo>
                    <a:pt x="558131" y="7375"/>
                    <a:pt x="566194" y="8502"/>
                    <a:pt x="574183" y="9833"/>
                  </a:cubicBezTo>
                  <a:cubicBezTo>
                    <a:pt x="591738" y="12759"/>
                    <a:pt x="572944" y="17279"/>
                    <a:pt x="603697" y="17882"/>
                  </a:cubicBezTo>
                  <a:lnTo>
                    <a:pt x="842493" y="23248"/>
                  </a:lnTo>
                  <a:lnTo>
                    <a:pt x="1078606" y="20565"/>
                  </a:lnTo>
                  <a:cubicBezTo>
                    <a:pt x="1083165" y="20467"/>
                    <a:pt x="1087461" y="17961"/>
                    <a:pt x="1092021" y="17882"/>
                  </a:cubicBezTo>
                  <a:lnTo>
                    <a:pt x="1389845" y="15199"/>
                  </a:lnTo>
                  <a:cubicBezTo>
                    <a:pt x="1414918" y="10185"/>
                    <a:pt x="1352530" y="10678"/>
                    <a:pt x="1451556" y="9833"/>
                  </a:cubicBezTo>
                  <a:lnTo>
                    <a:pt x="1984001" y="10131"/>
                  </a:lnTo>
                  <a:cubicBezTo>
                    <a:pt x="1993839" y="11025"/>
                    <a:pt x="2004175" y="9039"/>
                    <a:pt x="2020671" y="8046"/>
                  </a:cubicBezTo>
                  <a:cubicBezTo>
                    <a:pt x="2037167" y="7053"/>
                    <a:pt x="2004594" y="-3664"/>
                    <a:pt x="2082978" y="4174"/>
                  </a:cubicBezTo>
                  <a:cubicBezTo>
                    <a:pt x="2086555" y="5963"/>
                    <a:pt x="2100023" y="-98"/>
                    <a:pt x="2112793" y="2"/>
                  </a:cubicBezTo>
                  <a:cubicBezTo>
                    <a:pt x="2125563" y="102"/>
                    <a:pt x="2136222" y="6897"/>
                    <a:pt x="2159599" y="4772"/>
                  </a:cubicBezTo>
                  <a:cubicBezTo>
                    <a:pt x="2187565" y="-4549"/>
                    <a:pt x="2184589" y="3676"/>
                    <a:pt x="2195669" y="3874"/>
                  </a:cubicBezTo>
                  <a:cubicBezTo>
                    <a:pt x="2206749" y="4072"/>
                    <a:pt x="2219074" y="6458"/>
                    <a:pt x="2226080" y="5961"/>
                  </a:cubicBezTo>
                  <a:cubicBezTo>
                    <a:pt x="2233086" y="5464"/>
                    <a:pt x="2231295" y="248"/>
                    <a:pt x="2237704" y="893"/>
                  </a:cubicBezTo>
                  <a:cubicBezTo>
                    <a:pt x="2244113" y="1538"/>
                    <a:pt x="2254697" y="9238"/>
                    <a:pt x="2264535" y="9833"/>
                  </a:cubicBezTo>
                  <a:cubicBezTo>
                    <a:pt x="2274373" y="10429"/>
                    <a:pt x="2286000" y="6255"/>
                    <a:pt x="2296732" y="4466"/>
                  </a:cubicBezTo>
                  <a:lnTo>
                    <a:pt x="2452352" y="7150"/>
                  </a:lnTo>
                  <a:cubicBezTo>
                    <a:pt x="2456910" y="7295"/>
                    <a:pt x="2461368" y="8633"/>
                    <a:pt x="2465768" y="9833"/>
                  </a:cubicBezTo>
                  <a:cubicBezTo>
                    <a:pt x="2471225" y="11321"/>
                    <a:pt x="2481866" y="15199"/>
                    <a:pt x="2481866" y="15199"/>
                  </a:cubicBezTo>
                </a:path>
              </a:pathLst>
            </a:cu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31" name="正方形/長方形 30"/>
          <p:cNvSpPr/>
          <p:nvPr/>
        </p:nvSpPr>
        <p:spPr>
          <a:xfrm>
            <a:off x="5634963" y="2132856"/>
            <a:ext cx="3053070" cy="1215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smtClean="0">
                <a:solidFill>
                  <a:srgbClr val="FF0000"/>
                </a:solidFill>
              </a:rPr>
              <a:t>劣化範囲が鉄筋に到達している。</a:t>
            </a:r>
            <a:endParaRPr kumimoji="1" lang="ja-JP" altLang="en-US" sz="1600" b="1" dirty="0">
              <a:solidFill>
                <a:srgbClr val="FF0000"/>
              </a:solidFill>
            </a:endParaRPr>
          </a:p>
        </p:txBody>
      </p:sp>
      <p:sp>
        <p:nvSpPr>
          <p:cNvPr id="32" name="正方形/長方形 31"/>
          <p:cNvSpPr/>
          <p:nvPr/>
        </p:nvSpPr>
        <p:spPr>
          <a:xfrm>
            <a:off x="6325354" y="4385531"/>
            <a:ext cx="3053070" cy="1215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smtClean="0">
                <a:solidFill>
                  <a:srgbClr val="FF0000"/>
                </a:solidFill>
              </a:rPr>
              <a:t>劣化範囲より大きく</a:t>
            </a:r>
            <a:endParaRPr kumimoji="1" lang="en-US" altLang="ja-JP" sz="1600" b="1" dirty="0" smtClean="0">
              <a:solidFill>
                <a:srgbClr val="FF0000"/>
              </a:solidFill>
            </a:endParaRPr>
          </a:p>
          <a:p>
            <a:r>
              <a:rPr lang="ja-JP" altLang="en-US" sz="1600" b="1" dirty="0" smtClean="0">
                <a:solidFill>
                  <a:srgbClr val="FF0000"/>
                </a:solidFill>
              </a:rPr>
              <a:t>はつり・修復を行う。</a:t>
            </a:r>
            <a:endParaRPr kumimoji="1" lang="ja-JP" altLang="en-US" sz="1600" b="1" dirty="0">
              <a:solidFill>
                <a:srgbClr val="FF0000"/>
              </a:solidFill>
            </a:endParaRPr>
          </a:p>
        </p:txBody>
      </p:sp>
      <p:sp>
        <p:nvSpPr>
          <p:cNvPr id="17" name="正方形/長方形 16"/>
          <p:cNvSpPr/>
          <p:nvPr/>
        </p:nvSpPr>
        <p:spPr>
          <a:xfrm>
            <a:off x="8532440" y="6422571"/>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tx1"/>
                </a:solidFill>
              </a:rPr>
              <a:t>１９</a:t>
            </a:r>
            <a:endParaRPr kumimoji="1" lang="en-US" altLang="ja-JP" dirty="0" smtClean="0">
              <a:solidFill>
                <a:schemeClr val="tx1"/>
              </a:solidFill>
            </a:endParaRPr>
          </a:p>
        </p:txBody>
      </p:sp>
    </p:spTree>
    <p:extLst>
      <p:ext uri="{BB962C8B-B14F-4D97-AF65-F5344CB8AC3E}">
        <p14:creationId xmlns:p14="http://schemas.microsoft.com/office/powerpoint/2010/main" val="15329665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218685" y="5229200"/>
            <a:ext cx="2520280" cy="1224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22" name="正方形/長方形 21"/>
          <p:cNvSpPr/>
          <p:nvPr/>
        </p:nvSpPr>
        <p:spPr>
          <a:xfrm>
            <a:off x="214533" y="-4639"/>
            <a:ext cx="8702324" cy="507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smtClean="0">
                <a:solidFill>
                  <a:schemeClr val="tx1"/>
                </a:solidFill>
              </a:rPr>
              <a:t>　</a:t>
            </a:r>
            <a:r>
              <a:rPr kumimoji="1" lang="ja-JP" altLang="en-US" sz="1600" b="1" dirty="0" smtClean="0">
                <a:solidFill>
                  <a:schemeClr val="tx1"/>
                </a:solidFill>
              </a:rPr>
              <a:t>３）各工種の説明</a:t>
            </a:r>
            <a:r>
              <a:rPr lang="ja-JP" altLang="en-US" sz="1400" b="1" dirty="0">
                <a:solidFill>
                  <a:schemeClr val="tx1"/>
                </a:solidFill>
              </a:rPr>
              <a:t>　</a:t>
            </a:r>
            <a:r>
              <a:rPr lang="ja-JP" altLang="en-US" sz="1400" b="1" dirty="0" smtClean="0">
                <a:solidFill>
                  <a:schemeClr val="tx1"/>
                </a:solidFill>
              </a:rPr>
              <a:t>　  　</a:t>
            </a:r>
            <a:endParaRPr lang="en-US" altLang="ja-JP" sz="1400" b="1" dirty="0" smtClean="0">
              <a:solidFill>
                <a:schemeClr val="tx1"/>
              </a:solidFill>
            </a:endParaRPr>
          </a:p>
        </p:txBody>
      </p:sp>
      <p:sp>
        <p:nvSpPr>
          <p:cNvPr id="29" name="正方形/長方形 28"/>
          <p:cNvSpPr/>
          <p:nvPr/>
        </p:nvSpPr>
        <p:spPr>
          <a:xfrm>
            <a:off x="552559" y="289069"/>
            <a:ext cx="8136905" cy="1215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smtClean="0">
                <a:solidFill>
                  <a:schemeClr val="tx1"/>
                </a:solidFill>
              </a:rPr>
              <a:t>③プライマー工</a:t>
            </a:r>
            <a:endParaRPr lang="en-US" altLang="ja-JP" sz="1600" b="1" dirty="0" smtClean="0">
              <a:solidFill>
                <a:schemeClr val="tx1"/>
              </a:solidFill>
            </a:endParaRPr>
          </a:p>
          <a:p>
            <a:r>
              <a:rPr lang="ja-JP" altLang="en-US" sz="1600" b="1" dirty="0">
                <a:solidFill>
                  <a:schemeClr val="tx1"/>
                </a:solidFill>
              </a:rPr>
              <a:t>　</a:t>
            </a:r>
            <a:r>
              <a:rPr lang="ja-JP" altLang="en-US" sz="1600" b="1" dirty="0" smtClean="0">
                <a:solidFill>
                  <a:schemeClr val="tx1"/>
                </a:solidFill>
              </a:rPr>
              <a:t> 開</a:t>
            </a:r>
            <a:r>
              <a:rPr lang="ja-JP" altLang="en-US" sz="1600" b="1" dirty="0">
                <a:solidFill>
                  <a:schemeClr val="tx1"/>
                </a:solidFill>
              </a:rPr>
              <a:t>水路のコンクリートと表面</a:t>
            </a:r>
            <a:r>
              <a:rPr lang="ja-JP" altLang="en-US" sz="1600" b="1" dirty="0" smtClean="0">
                <a:solidFill>
                  <a:schemeClr val="tx1"/>
                </a:solidFill>
              </a:rPr>
              <a:t>被覆（断面修復）材</a:t>
            </a:r>
            <a:r>
              <a:rPr lang="ja-JP" altLang="en-US" sz="1600" b="1" dirty="0">
                <a:solidFill>
                  <a:schemeClr val="tx1"/>
                </a:solidFill>
              </a:rPr>
              <a:t>の付着力を向上させるため、専用のプライマーをﾛｰﾗｰ・刷毛等を使用し塗布する</a:t>
            </a:r>
            <a:r>
              <a:rPr lang="ja-JP" altLang="en-US" sz="1600" b="1" dirty="0" smtClean="0">
                <a:solidFill>
                  <a:schemeClr val="tx1"/>
                </a:solidFill>
              </a:rPr>
              <a:t>。プライマー</a:t>
            </a:r>
            <a:r>
              <a:rPr lang="ja-JP" altLang="en-US" sz="1600" b="1" dirty="0">
                <a:solidFill>
                  <a:schemeClr val="tx1"/>
                </a:solidFill>
              </a:rPr>
              <a:t>は、材料・工法によって使用量や施工方法が異なり、プライマーを必要としない場合もある。</a:t>
            </a:r>
            <a:endParaRPr kumimoji="1" lang="ja-JP" altLang="en-US" sz="1600" b="1" dirty="0">
              <a:solidFill>
                <a:schemeClr val="tx1"/>
              </a:solidFill>
            </a:endParaRPr>
          </a:p>
        </p:txBody>
      </p:sp>
      <p:sp>
        <p:nvSpPr>
          <p:cNvPr id="18" name="正方形/長方形 17"/>
          <p:cNvSpPr/>
          <p:nvPr/>
        </p:nvSpPr>
        <p:spPr>
          <a:xfrm>
            <a:off x="552559" y="2888940"/>
            <a:ext cx="8136905"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smtClean="0">
                <a:solidFill>
                  <a:schemeClr val="tx1"/>
                </a:solidFill>
              </a:rPr>
              <a:t>④左官工</a:t>
            </a:r>
            <a:endParaRPr lang="en-US" altLang="ja-JP" sz="1600" b="1" dirty="0" smtClean="0">
              <a:solidFill>
                <a:schemeClr val="tx1"/>
              </a:solidFill>
            </a:endParaRPr>
          </a:p>
          <a:p>
            <a:r>
              <a:rPr lang="ja-JP" altLang="en-US" sz="1600" b="1" dirty="0">
                <a:solidFill>
                  <a:schemeClr val="tx1"/>
                </a:solidFill>
              </a:rPr>
              <a:t>　</a:t>
            </a:r>
            <a:r>
              <a:rPr lang="ja-JP" altLang="en-US" sz="1600" b="1" dirty="0" smtClean="0">
                <a:solidFill>
                  <a:schemeClr val="tx1"/>
                </a:solidFill>
              </a:rPr>
              <a:t>  表面被覆（断面修復）材</a:t>
            </a:r>
            <a:r>
              <a:rPr lang="ja-JP" altLang="en-US" sz="1600" b="1" dirty="0">
                <a:solidFill>
                  <a:schemeClr val="tx1"/>
                </a:solidFill>
              </a:rPr>
              <a:t>に規定の水を混合し、左官コテ・コテ板を使用して概ね</a:t>
            </a:r>
            <a:r>
              <a:rPr lang="en-US" altLang="ja-JP" sz="1600" b="1" dirty="0">
                <a:solidFill>
                  <a:schemeClr val="tx1"/>
                </a:solidFill>
              </a:rPr>
              <a:t>1</a:t>
            </a:r>
            <a:r>
              <a:rPr lang="ja-JP" altLang="en-US" sz="1600" b="1" dirty="0">
                <a:solidFill>
                  <a:schemeClr val="tx1"/>
                </a:solidFill>
              </a:rPr>
              <a:t>～</a:t>
            </a:r>
            <a:r>
              <a:rPr lang="en-US" altLang="ja-JP" sz="1600" b="1" dirty="0">
                <a:solidFill>
                  <a:schemeClr val="tx1"/>
                </a:solidFill>
              </a:rPr>
              <a:t>2cm</a:t>
            </a:r>
            <a:r>
              <a:rPr lang="ja-JP" altLang="en-US" sz="1600" b="1" dirty="0">
                <a:solidFill>
                  <a:schemeClr val="tx1"/>
                </a:solidFill>
              </a:rPr>
              <a:t>程度の薄塗りを数度に分けて塗布する</a:t>
            </a:r>
            <a:r>
              <a:rPr lang="ja-JP" altLang="en-US" sz="1600" b="1" dirty="0" smtClean="0">
                <a:solidFill>
                  <a:schemeClr val="tx1"/>
                </a:solidFill>
              </a:rPr>
              <a:t>。左官</a:t>
            </a:r>
            <a:r>
              <a:rPr lang="ja-JP" altLang="en-US" sz="1600" b="1" dirty="0">
                <a:solidFill>
                  <a:schemeClr val="tx1"/>
                </a:solidFill>
              </a:rPr>
              <a:t>工法は、使用材料の種類によって施工方法が異なるので、その材料に適した方法や条件で施工する必要がある。</a:t>
            </a:r>
            <a:endParaRPr kumimoji="1" lang="ja-JP" altLang="en-US" sz="1600" b="1" dirty="0">
              <a:solidFill>
                <a:schemeClr val="tx1"/>
              </a:solidFill>
            </a:endParaRPr>
          </a:p>
        </p:txBody>
      </p:sp>
      <p:pic>
        <p:nvPicPr>
          <p:cNvPr id="10" name="図 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7585" y="1441197"/>
            <a:ext cx="2160239" cy="1743080"/>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17818" y="1441197"/>
            <a:ext cx="2226932" cy="1699771"/>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86960" y="4293096"/>
            <a:ext cx="3207388" cy="2435599"/>
          </a:xfrm>
          <a:prstGeom prst="rect">
            <a:avLst/>
          </a:prstGeom>
          <a:noFill/>
          <a:extLst>
            <a:ext uri="{909E8E84-426E-40DD-AFC4-6F175D3DCCD1}">
              <a14:hiddenFill xmlns:a14="http://schemas.microsoft.com/office/drawing/2010/main">
                <a:solidFill>
                  <a:srgbClr val="FFFFFF"/>
                </a:solidFill>
              </a14:hiddenFill>
            </a:ext>
          </a:extLst>
        </p:spPr>
      </p:pic>
      <p:pic>
        <p:nvPicPr>
          <p:cNvPr id="14" name="図 1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7629" y="4293096"/>
            <a:ext cx="1859682" cy="2454647"/>
          </a:xfrm>
          <a:prstGeom prst="rect">
            <a:avLst/>
          </a:prstGeom>
          <a:noFill/>
          <a:extLst>
            <a:ext uri="{909E8E84-426E-40DD-AFC4-6F175D3DCCD1}">
              <a14:hiddenFill xmlns:a14="http://schemas.microsoft.com/office/drawing/2010/main">
                <a:solidFill>
                  <a:srgbClr val="FFFFFF"/>
                </a:solidFill>
              </a14:hiddenFill>
            </a:ext>
          </a:extLst>
        </p:spPr>
      </p:pic>
      <p:pic>
        <p:nvPicPr>
          <p:cNvPr id="15" name="図 1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179674" y="4293096"/>
            <a:ext cx="1922266" cy="2435599"/>
          </a:xfrm>
          <a:prstGeom prst="rect">
            <a:avLst/>
          </a:prstGeom>
          <a:noFill/>
          <a:extLst>
            <a:ext uri="{909E8E84-426E-40DD-AFC4-6F175D3DCCD1}">
              <a14:hiddenFill xmlns:a14="http://schemas.microsoft.com/office/drawing/2010/main">
                <a:solidFill>
                  <a:srgbClr val="FFFFFF"/>
                </a:solidFill>
              </a14:hiddenFill>
            </a:ext>
          </a:extLst>
        </p:spPr>
      </p:pic>
      <p:sp>
        <p:nvSpPr>
          <p:cNvPr id="16" name="正方形/長方形 15"/>
          <p:cNvSpPr/>
          <p:nvPr/>
        </p:nvSpPr>
        <p:spPr>
          <a:xfrm>
            <a:off x="8538499" y="35119"/>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２０</a:t>
            </a:r>
            <a:endParaRPr kumimoji="1" lang="en-US" altLang="ja-JP" dirty="0" smtClean="0">
              <a:solidFill>
                <a:schemeClr val="tx1"/>
              </a:solidFill>
            </a:endParaRPr>
          </a:p>
        </p:txBody>
      </p:sp>
    </p:spTree>
    <p:extLst>
      <p:ext uri="{BB962C8B-B14F-4D97-AF65-F5344CB8AC3E}">
        <p14:creationId xmlns:p14="http://schemas.microsoft.com/office/powerpoint/2010/main" val="26377151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218685" y="5229200"/>
            <a:ext cx="2520280" cy="1224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22" name="正方形/長方形 21"/>
          <p:cNvSpPr/>
          <p:nvPr/>
        </p:nvSpPr>
        <p:spPr>
          <a:xfrm>
            <a:off x="162199" y="-22284"/>
            <a:ext cx="8702324" cy="507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smtClean="0">
                <a:solidFill>
                  <a:schemeClr val="tx1"/>
                </a:solidFill>
              </a:rPr>
              <a:t>　</a:t>
            </a:r>
            <a:r>
              <a:rPr kumimoji="1" lang="ja-JP" altLang="en-US" sz="1600" b="1" dirty="0" smtClean="0">
                <a:solidFill>
                  <a:schemeClr val="tx1"/>
                </a:solidFill>
              </a:rPr>
              <a:t>３）各工種の説明</a:t>
            </a:r>
            <a:r>
              <a:rPr lang="ja-JP" altLang="en-US" sz="1400" b="1" dirty="0">
                <a:solidFill>
                  <a:schemeClr val="tx1"/>
                </a:solidFill>
              </a:rPr>
              <a:t>　</a:t>
            </a:r>
            <a:r>
              <a:rPr lang="ja-JP" altLang="en-US" sz="1400" b="1" dirty="0" smtClean="0">
                <a:solidFill>
                  <a:schemeClr val="tx1"/>
                </a:solidFill>
              </a:rPr>
              <a:t>　  　</a:t>
            </a:r>
            <a:endParaRPr lang="en-US" altLang="ja-JP" sz="1400" b="1" dirty="0" smtClean="0">
              <a:solidFill>
                <a:schemeClr val="tx1"/>
              </a:solidFill>
            </a:endParaRPr>
          </a:p>
        </p:txBody>
      </p:sp>
      <p:sp>
        <p:nvSpPr>
          <p:cNvPr id="29" name="正方形/長方形 28"/>
          <p:cNvSpPr/>
          <p:nvPr/>
        </p:nvSpPr>
        <p:spPr>
          <a:xfrm>
            <a:off x="514197" y="282532"/>
            <a:ext cx="8136905" cy="1215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smtClean="0">
                <a:solidFill>
                  <a:schemeClr val="tx1"/>
                </a:solidFill>
              </a:rPr>
              <a:t>⑤仕上げ</a:t>
            </a:r>
            <a:endParaRPr lang="en-US" altLang="ja-JP" sz="1600" b="1" dirty="0" smtClean="0">
              <a:solidFill>
                <a:schemeClr val="tx1"/>
              </a:solidFill>
            </a:endParaRPr>
          </a:p>
          <a:p>
            <a:r>
              <a:rPr lang="ja-JP" altLang="en-US" sz="1600" b="1" dirty="0">
                <a:solidFill>
                  <a:schemeClr val="tx1"/>
                </a:solidFill>
              </a:rPr>
              <a:t>　</a:t>
            </a:r>
            <a:r>
              <a:rPr lang="ja-JP" altLang="en-US" sz="1600" b="1" dirty="0" smtClean="0">
                <a:solidFill>
                  <a:schemeClr val="tx1"/>
                </a:solidFill>
              </a:rPr>
              <a:t> 表面被覆（断面修復）材</a:t>
            </a:r>
            <a:r>
              <a:rPr lang="ja-JP" altLang="en-US" sz="1600" b="1" dirty="0">
                <a:solidFill>
                  <a:schemeClr val="tx1"/>
                </a:solidFill>
              </a:rPr>
              <a:t>を塗布後に、激しい温度変化・直射日光・風などによる急激な乾燥を避ける必要があることから、仕上げ材を塗布する</a:t>
            </a:r>
            <a:r>
              <a:rPr lang="ja-JP" altLang="en-US" sz="1600" b="1" dirty="0" smtClean="0">
                <a:solidFill>
                  <a:schemeClr val="tx1"/>
                </a:solidFill>
              </a:rPr>
              <a:t>。ただし</a:t>
            </a:r>
            <a:r>
              <a:rPr lang="ja-JP" altLang="en-US" sz="1600" b="1" dirty="0">
                <a:solidFill>
                  <a:schemeClr val="tx1"/>
                </a:solidFill>
              </a:rPr>
              <a:t>、材料によっては仕上げ材を塗布しないものもある。</a:t>
            </a:r>
            <a:endParaRPr kumimoji="1" lang="ja-JP" altLang="en-US" sz="1600" b="1" dirty="0">
              <a:solidFill>
                <a:schemeClr val="tx1"/>
              </a:solidFill>
            </a:endParaRPr>
          </a:p>
        </p:txBody>
      </p:sp>
      <p:sp>
        <p:nvSpPr>
          <p:cNvPr id="18" name="正方形/長方形 17"/>
          <p:cNvSpPr/>
          <p:nvPr/>
        </p:nvSpPr>
        <p:spPr>
          <a:xfrm>
            <a:off x="514197" y="3284984"/>
            <a:ext cx="8136905"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smtClean="0">
                <a:solidFill>
                  <a:schemeClr val="tx1"/>
                </a:solidFill>
              </a:rPr>
              <a:t>⑥養生工</a:t>
            </a:r>
            <a:endParaRPr lang="en-US" altLang="ja-JP" sz="1600" b="1" dirty="0" smtClean="0">
              <a:solidFill>
                <a:schemeClr val="tx1"/>
              </a:solidFill>
            </a:endParaRPr>
          </a:p>
          <a:p>
            <a:r>
              <a:rPr lang="ja-JP" altLang="en-US" sz="1600" b="1" dirty="0">
                <a:solidFill>
                  <a:schemeClr val="tx1"/>
                </a:solidFill>
              </a:rPr>
              <a:t>　</a:t>
            </a:r>
            <a:r>
              <a:rPr lang="ja-JP" altLang="en-US" sz="1600" b="1" dirty="0" smtClean="0">
                <a:solidFill>
                  <a:schemeClr val="tx1"/>
                </a:solidFill>
              </a:rPr>
              <a:t>  仕上げ</a:t>
            </a:r>
            <a:r>
              <a:rPr lang="ja-JP" altLang="en-US" sz="1600" b="1" dirty="0">
                <a:solidFill>
                  <a:schemeClr val="tx1"/>
                </a:solidFill>
              </a:rPr>
              <a:t>材塗布後は３日以上養生する。</a:t>
            </a:r>
          </a:p>
          <a:p>
            <a:r>
              <a:rPr lang="ja-JP" altLang="en-US" sz="1600" b="1" dirty="0">
                <a:solidFill>
                  <a:schemeClr val="tx1"/>
                </a:solidFill>
              </a:rPr>
              <a:t>　</a:t>
            </a:r>
            <a:r>
              <a:rPr lang="ja-JP" altLang="en-US" sz="1600" b="1" dirty="0" smtClean="0">
                <a:solidFill>
                  <a:schemeClr val="tx1"/>
                </a:solidFill>
              </a:rPr>
              <a:t>  材料</a:t>
            </a:r>
            <a:r>
              <a:rPr lang="ja-JP" altLang="en-US" sz="1600" b="1" dirty="0">
                <a:solidFill>
                  <a:schemeClr val="tx1"/>
                </a:solidFill>
              </a:rPr>
              <a:t>によっては、シート掛け養生・散水養生等を行う場合がある。</a:t>
            </a:r>
          </a:p>
        </p:txBody>
      </p:sp>
      <p:pic>
        <p:nvPicPr>
          <p:cNvPr id="16" name="図 1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7583" y="1434660"/>
            <a:ext cx="6291839" cy="2138356"/>
          </a:xfrm>
          <a:prstGeom prst="rect">
            <a:avLst/>
          </a:prstGeom>
          <a:noFill/>
          <a:extLst>
            <a:ext uri="{909E8E84-426E-40DD-AFC4-6F175D3DCCD1}">
              <a14:hiddenFill xmlns:a14="http://schemas.microsoft.com/office/drawing/2010/main">
                <a:solidFill>
                  <a:srgbClr val="FFFFFF"/>
                </a:solidFill>
              </a14:hiddenFill>
            </a:ext>
          </a:extLst>
        </p:spPr>
      </p:pic>
      <p:pic>
        <p:nvPicPr>
          <p:cNvPr id="17" name="図 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7584" y="4509866"/>
            <a:ext cx="5472608" cy="2303510"/>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8532440" y="6408712"/>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２１</a:t>
            </a:r>
            <a:endParaRPr kumimoji="1" lang="en-US" altLang="ja-JP" dirty="0" smtClean="0">
              <a:solidFill>
                <a:schemeClr val="tx1"/>
              </a:solidFill>
            </a:endParaRPr>
          </a:p>
        </p:txBody>
      </p:sp>
    </p:spTree>
    <p:extLst>
      <p:ext uri="{BB962C8B-B14F-4D97-AF65-F5344CB8AC3E}">
        <p14:creationId xmlns:p14="http://schemas.microsoft.com/office/powerpoint/2010/main" val="34711106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177934" y="101270"/>
            <a:ext cx="8702324" cy="507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smtClean="0">
                <a:solidFill>
                  <a:schemeClr val="tx1"/>
                </a:solidFill>
              </a:rPr>
              <a:t>　</a:t>
            </a:r>
            <a:r>
              <a:rPr lang="ja-JP" altLang="en-US" sz="1600" b="1" dirty="0">
                <a:solidFill>
                  <a:schemeClr val="tx1"/>
                </a:solidFill>
              </a:rPr>
              <a:t>４</a:t>
            </a:r>
            <a:r>
              <a:rPr kumimoji="1" lang="ja-JP" altLang="en-US" sz="1600" b="1" dirty="0" smtClean="0">
                <a:solidFill>
                  <a:schemeClr val="tx1"/>
                </a:solidFill>
              </a:rPr>
              <a:t>）材料詳細</a:t>
            </a:r>
            <a:r>
              <a:rPr lang="ja-JP" altLang="en-US" sz="1400" b="1" dirty="0">
                <a:solidFill>
                  <a:schemeClr val="tx1"/>
                </a:solidFill>
              </a:rPr>
              <a:t>　</a:t>
            </a:r>
            <a:r>
              <a:rPr lang="ja-JP" altLang="en-US" sz="1400" b="1" dirty="0" smtClean="0">
                <a:solidFill>
                  <a:schemeClr val="tx1"/>
                </a:solidFill>
              </a:rPr>
              <a:t>　  　</a:t>
            </a:r>
            <a:endParaRPr lang="en-US" altLang="ja-JP" sz="1400" b="1" dirty="0" smtClean="0">
              <a:solidFill>
                <a:schemeClr val="tx1"/>
              </a:solidFill>
            </a:endParaRPr>
          </a:p>
        </p:txBody>
      </p:sp>
      <p:sp>
        <p:nvSpPr>
          <p:cNvPr id="29" name="正方形/長方形 28"/>
          <p:cNvSpPr/>
          <p:nvPr/>
        </p:nvSpPr>
        <p:spPr>
          <a:xfrm>
            <a:off x="539551" y="332656"/>
            <a:ext cx="8136905"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rPr>
              <a:t>　表面被覆（断面修復）材</a:t>
            </a:r>
            <a:r>
              <a:rPr lang="ja-JP" altLang="en-US" sz="1400" b="1" dirty="0">
                <a:solidFill>
                  <a:schemeClr val="tx1"/>
                </a:solidFill>
              </a:rPr>
              <a:t>・プライマーは各メーカーによって仕様や適用条件等が異なることから、使用にあたっては、材料の適用条件・補修箇所の現場条件等を考慮し選定する。</a:t>
            </a:r>
            <a:endParaRPr kumimoji="1" lang="ja-JP" altLang="en-US" sz="1400" b="1" dirty="0">
              <a:solidFill>
                <a:schemeClr val="tx1"/>
              </a:solidFill>
            </a:endParaRPr>
          </a:p>
        </p:txBody>
      </p:sp>
      <p:sp>
        <p:nvSpPr>
          <p:cNvPr id="18" name="正方形/長方形 17"/>
          <p:cNvSpPr/>
          <p:nvPr/>
        </p:nvSpPr>
        <p:spPr>
          <a:xfrm>
            <a:off x="539551" y="1003040"/>
            <a:ext cx="8136905" cy="913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rPr>
              <a:t>①プライマー</a:t>
            </a:r>
            <a:endParaRPr lang="en-US" altLang="ja-JP" sz="1400" b="1" dirty="0" smtClean="0">
              <a:solidFill>
                <a:schemeClr val="tx1"/>
              </a:solidFill>
            </a:endParaRPr>
          </a:p>
          <a:p>
            <a:r>
              <a:rPr lang="ja-JP" altLang="en-US" sz="1400" b="1" dirty="0">
                <a:solidFill>
                  <a:schemeClr val="tx1"/>
                </a:solidFill>
              </a:rPr>
              <a:t>　</a:t>
            </a:r>
            <a:r>
              <a:rPr lang="ja-JP" altLang="en-US" sz="1400" b="1" dirty="0" smtClean="0">
                <a:solidFill>
                  <a:schemeClr val="tx1"/>
                </a:solidFill>
              </a:rPr>
              <a:t>プライマー</a:t>
            </a:r>
            <a:r>
              <a:rPr lang="ja-JP" altLang="en-US" sz="1400" b="1" dirty="0">
                <a:solidFill>
                  <a:schemeClr val="tx1"/>
                </a:solidFill>
              </a:rPr>
              <a:t>については、メーカーによって希釈の有・無や配合、塗布方法が異なることから確認して使用する。</a:t>
            </a:r>
          </a:p>
          <a:p>
            <a:r>
              <a:rPr lang="ja-JP" altLang="en-US" sz="1400" b="1" dirty="0">
                <a:solidFill>
                  <a:schemeClr val="tx1"/>
                </a:solidFill>
              </a:rPr>
              <a:t>　</a:t>
            </a:r>
            <a:endParaRPr kumimoji="1" lang="ja-JP" altLang="en-US" sz="1400" b="1" u="sng" dirty="0">
              <a:solidFill>
                <a:srgbClr val="FF66FF"/>
              </a:solidFill>
            </a:endParaRPr>
          </a:p>
        </p:txBody>
      </p:sp>
      <p:pic>
        <p:nvPicPr>
          <p:cNvPr id="11" name="図 1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3567" y="1839167"/>
            <a:ext cx="2235601" cy="1675943"/>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3046" b="5872"/>
          <a:stretch/>
        </p:blipFill>
        <p:spPr bwMode="auto">
          <a:xfrm>
            <a:off x="3131841" y="1833285"/>
            <a:ext cx="3312368" cy="1681825"/>
          </a:xfrm>
          <a:prstGeom prst="rect">
            <a:avLst/>
          </a:prstGeom>
          <a:noFill/>
          <a:extLst>
            <a:ext uri="{909E8E84-426E-40DD-AFC4-6F175D3DCCD1}">
              <a14:hiddenFill xmlns:a14="http://schemas.microsoft.com/office/drawing/2010/main">
                <a:solidFill>
                  <a:srgbClr val="FFFFFF"/>
                </a:solidFill>
              </a14:hiddenFill>
            </a:ext>
          </a:extLst>
        </p:spPr>
      </p:pic>
      <p:pic>
        <p:nvPicPr>
          <p:cNvPr id="14" name="図 1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82217" y="1833285"/>
            <a:ext cx="2291145" cy="1660126"/>
          </a:xfrm>
          <a:prstGeom prst="rect">
            <a:avLst/>
          </a:prstGeom>
        </p:spPr>
      </p:pic>
      <p:sp>
        <p:nvSpPr>
          <p:cNvPr id="15" name="正方形/長方形 14"/>
          <p:cNvSpPr/>
          <p:nvPr/>
        </p:nvSpPr>
        <p:spPr>
          <a:xfrm>
            <a:off x="556711" y="3644384"/>
            <a:ext cx="8136905" cy="1216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rPr>
              <a:t>②表面被覆（断面修復）材</a:t>
            </a:r>
            <a:endParaRPr lang="en-US" altLang="ja-JP" sz="1400" b="1" dirty="0" smtClean="0">
              <a:solidFill>
                <a:schemeClr val="tx1"/>
              </a:solidFill>
            </a:endParaRPr>
          </a:p>
          <a:p>
            <a:r>
              <a:rPr lang="ja-JP" altLang="en-US" sz="1400" b="1" dirty="0">
                <a:solidFill>
                  <a:schemeClr val="tx1"/>
                </a:solidFill>
              </a:rPr>
              <a:t>　</a:t>
            </a:r>
            <a:r>
              <a:rPr lang="ja-JP" altLang="en-US" sz="1400" b="1" dirty="0" smtClean="0">
                <a:solidFill>
                  <a:schemeClr val="tx1"/>
                </a:solidFill>
              </a:rPr>
              <a:t> 表面被覆（</a:t>
            </a:r>
            <a:r>
              <a:rPr lang="ja-JP" altLang="en-US" sz="1400" b="1" dirty="0">
                <a:solidFill>
                  <a:schemeClr val="tx1"/>
                </a:solidFill>
              </a:rPr>
              <a:t>断面</a:t>
            </a:r>
            <a:r>
              <a:rPr lang="ja-JP" altLang="en-US" sz="1400" b="1" dirty="0" smtClean="0">
                <a:solidFill>
                  <a:schemeClr val="tx1"/>
                </a:solidFill>
              </a:rPr>
              <a:t>修復）材</a:t>
            </a:r>
            <a:r>
              <a:rPr lang="ja-JP" altLang="en-US" sz="1400" b="1" dirty="0">
                <a:solidFill>
                  <a:schemeClr val="tx1"/>
                </a:solidFill>
              </a:rPr>
              <a:t>については、プライマー同様にメーカーによって混入材料（水等</a:t>
            </a:r>
            <a:r>
              <a:rPr lang="en-US" altLang="ja-JP" sz="1400" b="1" dirty="0">
                <a:solidFill>
                  <a:schemeClr val="tx1"/>
                </a:solidFill>
              </a:rPr>
              <a:t>)</a:t>
            </a:r>
            <a:r>
              <a:rPr lang="ja-JP" altLang="en-US" sz="1400" b="1" dirty="0" err="1">
                <a:solidFill>
                  <a:schemeClr val="tx1"/>
                </a:solidFill>
              </a:rPr>
              <a:t>、</a:t>
            </a:r>
            <a:r>
              <a:rPr lang="ja-JP" altLang="en-US" sz="1400" b="1" dirty="0">
                <a:solidFill>
                  <a:schemeClr val="tx1"/>
                </a:solidFill>
              </a:rPr>
              <a:t>配合、施工方法が異なることから確認して使用する。</a:t>
            </a:r>
          </a:p>
          <a:p>
            <a:r>
              <a:rPr lang="ja-JP" altLang="en-US" sz="1400" b="1" dirty="0">
                <a:solidFill>
                  <a:schemeClr val="tx1"/>
                </a:solidFill>
              </a:rPr>
              <a:t>　</a:t>
            </a:r>
            <a:endParaRPr kumimoji="1" lang="ja-JP" altLang="en-US" sz="1400" b="1" u="sng" dirty="0">
              <a:solidFill>
                <a:srgbClr val="FF66FF"/>
              </a:solidFill>
            </a:endParaRPr>
          </a:p>
        </p:txBody>
      </p:sp>
      <p:pic>
        <p:nvPicPr>
          <p:cNvPr id="16" name="図 1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5154" y="4577348"/>
            <a:ext cx="1561820" cy="2106379"/>
          </a:xfrm>
          <a:prstGeom prst="rect">
            <a:avLst/>
          </a:prstGeom>
          <a:noFill/>
          <a:extLst>
            <a:ext uri="{909E8E84-426E-40DD-AFC4-6F175D3DCCD1}">
              <a14:hiddenFill xmlns:a14="http://schemas.microsoft.com/office/drawing/2010/main">
                <a:solidFill>
                  <a:srgbClr val="FFFFFF"/>
                </a:solidFill>
              </a14:hiddenFill>
            </a:ext>
          </a:extLst>
        </p:spPr>
      </p:pic>
      <p:pic>
        <p:nvPicPr>
          <p:cNvPr id="20" name="図 19"/>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70656" y="4577348"/>
            <a:ext cx="2443329" cy="2106379"/>
          </a:xfrm>
          <a:prstGeom prst="rect">
            <a:avLst/>
          </a:prstGeom>
          <a:noFill/>
          <a:extLst>
            <a:ext uri="{909E8E84-426E-40DD-AFC4-6F175D3DCCD1}">
              <a14:hiddenFill xmlns:a14="http://schemas.microsoft.com/office/drawing/2010/main">
                <a:solidFill>
                  <a:srgbClr val="FFFFFF"/>
                </a:solidFill>
              </a14:hiddenFill>
            </a:ext>
          </a:extLst>
        </p:spPr>
      </p:pic>
      <p:pic>
        <p:nvPicPr>
          <p:cNvPr id="21" name="図 2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36639" y="4585043"/>
            <a:ext cx="2590543" cy="2098684"/>
          </a:xfrm>
          <a:prstGeom prst="rect">
            <a:avLst/>
          </a:prstGeom>
        </p:spPr>
      </p:pic>
      <p:sp>
        <p:nvSpPr>
          <p:cNvPr id="13" name="正方形/長方形 12"/>
          <p:cNvSpPr/>
          <p:nvPr/>
        </p:nvSpPr>
        <p:spPr>
          <a:xfrm>
            <a:off x="8519322" y="6152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２２</a:t>
            </a:r>
            <a:endParaRPr kumimoji="1" lang="en-US" altLang="ja-JP" dirty="0" smtClean="0">
              <a:solidFill>
                <a:schemeClr val="tx1"/>
              </a:solidFill>
            </a:endParaRPr>
          </a:p>
        </p:txBody>
      </p:sp>
    </p:spTree>
    <p:extLst>
      <p:ext uri="{BB962C8B-B14F-4D97-AF65-F5344CB8AC3E}">
        <p14:creationId xmlns:p14="http://schemas.microsoft.com/office/powerpoint/2010/main" val="7356284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177934" y="185300"/>
            <a:ext cx="8702324" cy="507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smtClean="0">
                <a:solidFill>
                  <a:schemeClr val="tx1"/>
                </a:solidFill>
              </a:rPr>
              <a:t>　</a:t>
            </a:r>
            <a:r>
              <a:rPr lang="ja-JP" altLang="en-US" sz="1600" b="1" dirty="0">
                <a:solidFill>
                  <a:schemeClr val="tx1"/>
                </a:solidFill>
              </a:rPr>
              <a:t>４</a:t>
            </a:r>
            <a:r>
              <a:rPr kumimoji="1" lang="ja-JP" altLang="en-US" sz="1600" b="1" dirty="0" smtClean="0">
                <a:solidFill>
                  <a:schemeClr val="tx1"/>
                </a:solidFill>
              </a:rPr>
              <a:t>）材料詳細</a:t>
            </a:r>
            <a:r>
              <a:rPr lang="ja-JP" altLang="en-US" sz="1400" b="1" dirty="0">
                <a:solidFill>
                  <a:schemeClr val="tx1"/>
                </a:solidFill>
              </a:rPr>
              <a:t>　</a:t>
            </a:r>
            <a:r>
              <a:rPr lang="ja-JP" altLang="en-US" sz="1400" b="1" dirty="0" smtClean="0">
                <a:solidFill>
                  <a:schemeClr val="tx1"/>
                </a:solidFill>
              </a:rPr>
              <a:t>　  　</a:t>
            </a:r>
            <a:endParaRPr lang="en-US" altLang="ja-JP" sz="1400" b="1" dirty="0" smtClean="0">
              <a:solidFill>
                <a:schemeClr val="tx1"/>
              </a:solidFill>
            </a:endParaRPr>
          </a:p>
        </p:txBody>
      </p:sp>
      <p:sp>
        <p:nvSpPr>
          <p:cNvPr id="18" name="正方形/長方形 17"/>
          <p:cNvSpPr/>
          <p:nvPr/>
        </p:nvSpPr>
        <p:spPr>
          <a:xfrm>
            <a:off x="539552" y="411959"/>
            <a:ext cx="8136905" cy="913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rPr>
              <a:t>③表面被覆（断面修復）材の種類と特徴</a:t>
            </a:r>
            <a:endParaRPr lang="en-US" altLang="ja-JP" sz="1400" b="1" dirty="0" smtClean="0">
              <a:solidFill>
                <a:schemeClr val="tx1"/>
              </a:solidFill>
            </a:endParaRPr>
          </a:p>
          <a:p>
            <a:r>
              <a:rPr lang="ja-JP" altLang="en-US" sz="1400" b="1" dirty="0">
                <a:solidFill>
                  <a:schemeClr val="tx1"/>
                </a:solidFill>
              </a:rPr>
              <a:t>　</a:t>
            </a:r>
            <a:endParaRPr kumimoji="1" lang="ja-JP" altLang="en-US" sz="1400" b="1" dirty="0">
              <a:solidFill>
                <a:schemeClr val="tx1"/>
              </a:solidFill>
            </a:endParaRPr>
          </a:p>
        </p:txBody>
      </p:sp>
      <p:sp>
        <p:nvSpPr>
          <p:cNvPr id="15" name="正方形/長方形 14"/>
          <p:cNvSpPr/>
          <p:nvPr/>
        </p:nvSpPr>
        <p:spPr>
          <a:xfrm>
            <a:off x="830842" y="4620183"/>
            <a:ext cx="8136905" cy="1216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solidFill>
                  <a:schemeClr val="tx1"/>
                </a:solidFill>
              </a:rPr>
              <a:t>※</a:t>
            </a:r>
            <a:r>
              <a:rPr lang="ja-JP" altLang="en-US" sz="1400" b="1" dirty="0">
                <a:solidFill>
                  <a:schemeClr val="tx1"/>
                </a:solidFill>
              </a:rPr>
              <a:t>１　水路法面等で草木・雑物の燃焼の可能性がある場合には有機系表面被覆材</a:t>
            </a:r>
          </a:p>
          <a:p>
            <a:r>
              <a:rPr lang="ja-JP" altLang="en-US" sz="1400" b="1" dirty="0">
                <a:solidFill>
                  <a:schemeClr val="tx1"/>
                </a:solidFill>
              </a:rPr>
              <a:t>　　に引火し有毒ガス発生する可能性がある。</a:t>
            </a:r>
          </a:p>
          <a:p>
            <a:r>
              <a:rPr lang="en-US" altLang="ja-JP" sz="1400" b="1" dirty="0">
                <a:solidFill>
                  <a:schemeClr val="tx1"/>
                </a:solidFill>
              </a:rPr>
              <a:t>※</a:t>
            </a:r>
            <a:r>
              <a:rPr lang="ja-JP" altLang="en-US" sz="1400" b="1" dirty="0">
                <a:solidFill>
                  <a:schemeClr val="tx1"/>
                </a:solidFill>
              </a:rPr>
              <a:t>２　水路内に砂礫等の流下が多いなど摩耗の可能性が高い場合には、耐久性の</a:t>
            </a:r>
          </a:p>
          <a:p>
            <a:r>
              <a:rPr lang="ja-JP" altLang="en-US" sz="1400" b="1" dirty="0">
                <a:solidFill>
                  <a:schemeClr val="tx1"/>
                </a:solidFill>
              </a:rPr>
              <a:t>　　高いポリマーセメント系が望ましい。</a:t>
            </a:r>
            <a:endParaRPr kumimoji="1" lang="ja-JP" altLang="en-US" sz="1400" b="1" dirty="0">
              <a:solidFill>
                <a:schemeClr val="tx1"/>
              </a:solidFill>
            </a:endParaRPr>
          </a:p>
        </p:txBody>
      </p:sp>
      <p:pic>
        <p:nvPicPr>
          <p:cNvPr id="13" name="図 1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518" y="961990"/>
            <a:ext cx="6976701" cy="3791010"/>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8532440" y="6408712"/>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２３</a:t>
            </a:r>
            <a:endParaRPr kumimoji="1" lang="en-US" altLang="ja-JP" dirty="0" smtClean="0">
              <a:solidFill>
                <a:schemeClr val="tx1"/>
              </a:solidFill>
            </a:endParaRPr>
          </a:p>
        </p:txBody>
      </p:sp>
      <p:graphicFrame>
        <p:nvGraphicFramePr>
          <p:cNvPr id="2" name="表 1"/>
          <p:cNvGraphicFramePr>
            <a:graphicFrameLocks noGrp="1"/>
          </p:cNvGraphicFramePr>
          <p:nvPr>
            <p:extLst>
              <p:ext uri="{D42A27DB-BD31-4B8C-83A1-F6EECF244321}">
                <p14:modId xmlns:p14="http://schemas.microsoft.com/office/powerpoint/2010/main" val="2035163224"/>
              </p:ext>
            </p:extLst>
          </p:nvPr>
        </p:nvGraphicFramePr>
        <p:xfrm>
          <a:off x="6975148" y="961990"/>
          <a:ext cx="2168852" cy="3763154"/>
        </p:xfrm>
        <a:graphic>
          <a:graphicData uri="http://schemas.openxmlformats.org/drawingml/2006/table">
            <a:tbl>
              <a:tblPr firstRow="1" bandRow="1">
                <a:tableStyleId>{5940675A-B579-460E-94D1-54222C63F5DA}</a:tableStyleId>
              </a:tblPr>
              <a:tblGrid>
                <a:gridCol w="2168852"/>
              </a:tblGrid>
              <a:tr h="343697">
                <a:tc>
                  <a:txBody>
                    <a:bodyPr/>
                    <a:lstStyle/>
                    <a:p>
                      <a:pPr algn="ctr"/>
                      <a:r>
                        <a:rPr kumimoji="1" lang="ja-JP" altLang="en-US" dirty="0" smtClean="0">
                          <a:solidFill>
                            <a:srgbClr val="0000FF"/>
                          </a:solidFill>
                        </a:rPr>
                        <a:t>施工単価目安</a:t>
                      </a:r>
                      <a:endParaRPr kumimoji="1" lang="ja-JP" altLang="en-US" dirty="0">
                        <a:solidFill>
                          <a:srgbClr val="0000FF"/>
                        </a:solidFill>
                      </a:endParaRPr>
                    </a:p>
                  </a:txBody>
                  <a:tcPr/>
                </a:tc>
              </a:tr>
              <a:tr h="1021130">
                <a:tc>
                  <a:txBody>
                    <a:bodyPr/>
                    <a:lstStyle/>
                    <a:p>
                      <a:endParaRPr kumimoji="1" lang="en-US" altLang="ja-JP" dirty="0" smtClean="0"/>
                    </a:p>
                    <a:p>
                      <a:pPr algn="ctr"/>
                      <a:r>
                        <a:rPr kumimoji="1" lang="en-US" altLang="ja-JP" dirty="0" smtClean="0">
                          <a:solidFill>
                            <a:srgbClr val="0000FF"/>
                          </a:solidFill>
                        </a:rPr>
                        <a:t>10,000</a:t>
                      </a:r>
                      <a:r>
                        <a:rPr kumimoji="1" lang="ja-JP" altLang="en-US" dirty="0" smtClean="0">
                          <a:solidFill>
                            <a:srgbClr val="0000FF"/>
                          </a:solidFill>
                        </a:rPr>
                        <a:t>円</a:t>
                      </a:r>
                      <a:r>
                        <a:rPr kumimoji="1" lang="en-US" altLang="ja-JP" dirty="0" smtClean="0">
                          <a:solidFill>
                            <a:srgbClr val="0000FF"/>
                          </a:solidFill>
                        </a:rPr>
                        <a:t>/</a:t>
                      </a:r>
                      <a:r>
                        <a:rPr kumimoji="1" lang="ja-JP" altLang="en-US" dirty="0" smtClean="0">
                          <a:solidFill>
                            <a:srgbClr val="0000FF"/>
                          </a:solidFill>
                        </a:rPr>
                        <a:t>㎡弱</a:t>
                      </a:r>
                      <a:endParaRPr kumimoji="1" lang="en-US" altLang="ja-JP" dirty="0" smtClean="0">
                        <a:solidFill>
                          <a:srgbClr val="0000FF"/>
                        </a:solidFill>
                      </a:endParaRPr>
                    </a:p>
                    <a:p>
                      <a:pPr algn="ctr"/>
                      <a:r>
                        <a:rPr kumimoji="1" lang="en-US" altLang="ja-JP" dirty="0" smtClean="0">
                          <a:solidFill>
                            <a:srgbClr val="0000FF"/>
                          </a:solidFill>
                        </a:rPr>
                        <a:t>(</a:t>
                      </a:r>
                      <a:r>
                        <a:rPr kumimoji="1" lang="ja-JP" altLang="en-US" dirty="0" smtClean="0">
                          <a:solidFill>
                            <a:srgbClr val="0000FF"/>
                          </a:solidFill>
                        </a:rPr>
                        <a:t>施工量</a:t>
                      </a:r>
                      <a:r>
                        <a:rPr kumimoji="1" lang="en-US" altLang="ja-JP" dirty="0" smtClean="0">
                          <a:solidFill>
                            <a:srgbClr val="0000FF"/>
                          </a:solidFill>
                        </a:rPr>
                        <a:t>300</a:t>
                      </a:r>
                      <a:r>
                        <a:rPr kumimoji="1" lang="ja-JP" altLang="en-US" dirty="0" smtClean="0">
                          <a:solidFill>
                            <a:srgbClr val="0000FF"/>
                          </a:solidFill>
                        </a:rPr>
                        <a:t>㎡以上</a:t>
                      </a:r>
                      <a:r>
                        <a:rPr kumimoji="1" lang="en-US" altLang="ja-JP" dirty="0" smtClean="0">
                          <a:solidFill>
                            <a:srgbClr val="0000FF"/>
                          </a:solidFill>
                        </a:rPr>
                        <a:t>)</a:t>
                      </a:r>
                      <a:endParaRPr kumimoji="1" lang="ja-JP" altLang="en-US" dirty="0">
                        <a:solidFill>
                          <a:srgbClr val="0000FF"/>
                        </a:solidFill>
                      </a:endParaRPr>
                    </a:p>
                  </a:txBody>
                  <a:tcPr/>
                </a:tc>
              </a:tr>
              <a:tr h="15841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solidFill>
                            <a:srgbClr val="0000FF"/>
                          </a:solidFill>
                        </a:rPr>
                        <a:t>10,000</a:t>
                      </a:r>
                      <a:r>
                        <a:rPr kumimoji="1" lang="ja-JP" altLang="en-US" dirty="0" smtClean="0">
                          <a:solidFill>
                            <a:srgbClr val="0000FF"/>
                          </a:solidFill>
                        </a:rPr>
                        <a:t>円</a:t>
                      </a:r>
                      <a:r>
                        <a:rPr kumimoji="1" lang="en-US" altLang="ja-JP" dirty="0" smtClean="0">
                          <a:solidFill>
                            <a:srgbClr val="0000FF"/>
                          </a:solidFill>
                        </a:rPr>
                        <a:t>/</a:t>
                      </a:r>
                      <a:r>
                        <a:rPr kumimoji="1" lang="ja-JP" altLang="en-US" dirty="0" smtClean="0">
                          <a:solidFill>
                            <a:srgbClr val="0000FF"/>
                          </a:solidFill>
                        </a:rPr>
                        <a:t>㎡強</a:t>
                      </a:r>
                      <a:endParaRPr kumimoji="1" lang="en-US" altLang="ja-JP" dirty="0" smtClean="0">
                        <a:solidFill>
                          <a:srgbClr val="0000FF"/>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solidFill>
                            <a:srgbClr val="0000FF"/>
                          </a:solidFill>
                        </a:rPr>
                        <a:t>(</a:t>
                      </a:r>
                      <a:r>
                        <a:rPr kumimoji="1" lang="ja-JP" altLang="en-US" dirty="0" smtClean="0">
                          <a:solidFill>
                            <a:srgbClr val="0000FF"/>
                          </a:solidFill>
                        </a:rPr>
                        <a:t>施工量</a:t>
                      </a:r>
                      <a:r>
                        <a:rPr kumimoji="1" lang="en-US" altLang="ja-JP" dirty="0" smtClean="0">
                          <a:solidFill>
                            <a:srgbClr val="0000FF"/>
                          </a:solidFill>
                        </a:rPr>
                        <a:t>300</a:t>
                      </a:r>
                      <a:r>
                        <a:rPr kumimoji="1" lang="ja-JP" altLang="en-US" dirty="0" smtClean="0">
                          <a:solidFill>
                            <a:srgbClr val="0000FF"/>
                          </a:solidFill>
                        </a:rPr>
                        <a:t>㎡以上</a:t>
                      </a:r>
                      <a:r>
                        <a:rPr kumimoji="1" lang="en-US" altLang="ja-JP" dirty="0" smtClean="0">
                          <a:solidFill>
                            <a:srgbClr val="0000FF"/>
                          </a:solidFill>
                        </a:rPr>
                        <a:t>)</a:t>
                      </a:r>
                      <a:endParaRPr kumimoji="1" lang="ja-JP" altLang="en-US" dirty="0" smtClean="0">
                        <a:solidFill>
                          <a:srgbClr val="0000FF"/>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smtClean="0">
                        <a:solidFill>
                          <a:srgbClr val="0000FF"/>
                        </a:solidFill>
                      </a:endParaRPr>
                    </a:p>
                    <a:p>
                      <a:endParaRPr kumimoji="1" lang="ja-JP" altLang="en-US" dirty="0"/>
                    </a:p>
                  </a:txBody>
                  <a:tcPr/>
                </a:tc>
              </a:tr>
              <a:tr h="638904">
                <a:tc>
                  <a:txBody>
                    <a:bodyPr/>
                    <a:lstStyle/>
                    <a:p>
                      <a:pPr algn="ctr"/>
                      <a:r>
                        <a:rPr kumimoji="1" lang="en-US" altLang="ja-JP" dirty="0" smtClean="0">
                          <a:solidFill>
                            <a:srgbClr val="0000FF"/>
                          </a:solidFill>
                        </a:rPr>
                        <a:t>20,000</a:t>
                      </a:r>
                      <a:r>
                        <a:rPr kumimoji="1" lang="ja-JP" altLang="en-US" dirty="0" smtClean="0">
                          <a:solidFill>
                            <a:srgbClr val="0000FF"/>
                          </a:solidFill>
                        </a:rPr>
                        <a:t>円</a:t>
                      </a:r>
                      <a:r>
                        <a:rPr kumimoji="1" lang="en-US" altLang="ja-JP" dirty="0" smtClean="0">
                          <a:solidFill>
                            <a:srgbClr val="0000FF"/>
                          </a:solidFill>
                        </a:rPr>
                        <a:t>/</a:t>
                      </a:r>
                      <a:r>
                        <a:rPr kumimoji="1" lang="ja-JP" altLang="en-US" dirty="0" smtClean="0">
                          <a:solidFill>
                            <a:srgbClr val="0000FF"/>
                          </a:solidFill>
                        </a:rPr>
                        <a:t>㎡以上</a:t>
                      </a:r>
                      <a:endParaRPr kumimoji="1" lang="ja-JP" altLang="en-US" dirty="0">
                        <a:solidFill>
                          <a:srgbClr val="0000FF"/>
                        </a:solidFill>
                      </a:endParaRPr>
                    </a:p>
                  </a:txBody>
                  <a:tcPr/>
                </a:tc>
              </a:tr>
            </a:tbl>
          </a:graphicData>
        </a:graphic>
      </p:graphicFrame>
    </p:spTree>
    <p:extLst>
      <p:ext uri="{BB962C8B-B14F-4D97-AF65-F5344CB8AC3E}">
        <p14:creationId xmlns:p14="http://schemas.microsoft.com/office/powerpoint/2010/main" val="15656571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144674" y="-91514"/>
            <a:ext cx="8702324" cy="507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smtClean="0">
                <a:solidFill>
                  <a:schemeClr val="tx1"/>
                </a:solidFill>
              </a:rPr>
              <a:t>　</a:t>
            </a:r>
            <a:r>
              <a:rPr kumimoji="1" lang="ja-JP" altLang="en-US" sz="1600" b="1" dirty="0" smtClean="0">
                <a:solidFill>
                  <a:schemeClr val="tx1"/>
                </a:solidFill>
              </a:rPr>
              <a:t>５）施工上の留意点</a:t>
            </a:r>
            <a:r>
              <a:rPr lang="ja-JP" altLang="en-US" sz="1400" b="1" dirty="0">
                <a:solidFill>
                  <a:schemeClr val="tx1"/>
                </a:solidFill>
              </a:rPr>
              <a:t>　</a:t>
            </a:r>
            <a:r>
              <a:rPr lang="ja-JP" altLang="en-US" sz="1400" b="1" dirty="0" smtClean="0">
                <a:solidFill>
                  <a:schemeClr val="tx1"/>
                </a:solidFill>
              </a:rPr>
              <a:t>　  　</a:t>
            </a:r>
            <a:endParaRPr lang="en-US" altLang="ja-JP" sz="1400" b="1" dirty="0" smtClean="0">
              <a:solidFill>
                <a:schemeClr val="tx1"/>
              </a:solidFill>
            </a:endParaRPr>
          </a:p>
        </p:txBody>
      </p:sp>
      <p:sp>
        <p:nvSpPr>
          <p:cNvPr id="18" name="正方形/長方形 17"/>
          <p:cNvSpPr/>
          <p:nvPr/>
        </p:nvSpPr>
        <p:spPr>
          <a:xfrm>
            <a:off x="427383" y="333222"/>
            <a:ext cx="8136905" cy="25917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rPr>
              <a:t>①下地にひび割れ、特に漏水がある場合には、ひび割れ補修等（被覆工法</a:t>
            </a:r>
            <a:r>
              <a:rPr lang="ja-JP" altLang="en-US" sz="1400" b="1" dirty="0" smtClean="0">
                <a:solidFill>
                  <a:schemeClr val="tx1"/>
                </a:solidFill>
              </a:rPr>
              <a:t>・充填</a:t>
            </a:r>
            <a:r>
              <a:rPr lang="ja-JP" altLang="en-US" sz="1400" b="1" dirty="0">
                <a:solidFill>
                  <a:schemeClr val="tx1"/>
                </a:solidFill>
              </a:rPr>
              <a:t>工法・注入工法等）を</a:t>
            </a:r>
            <a:r>
              <a:rPr lang="ja-JP" altLang="en-US" sz="1400" b="1" dirty="0" smtClean="0">
                <a:solidFill>
                  <a:schemeClr val="tx1"/>
                </a:solidFill>
              </a:rPr>
              <a:t>行う　　</a:t>
            </a:r>
            <a:endParaRPr lang="en-US" altLang="ja-JP" sz="1400" b="1" dirty="0" smtClean="0">
              <a:solidFill>
                <a:schemeClr val="tx1"/>
              </a:solidFill>
            </a:endParaRPr>
          </a:p>
          <a:p>
            <a:r>
              <a:rPr lang="ja-JP" altLang="en-US" sz="1400" b="1" dirty="0">
                <a:solidFill>
                  <a:schemeClr val="tx1"/>
                </a:solidFill>
              </a:rPr>
              <a:t>　</a:t>
            </a:r>
            <a:r>
              <a:rPr lang="ja-JP" altLang="en-US" sz="1400" b="1" dirty="0" smtClean="0">
                <a:solidFill>
                  <a:schemeClr val="tx1"/>
                </a:solidFill>
              </a:rPr>
              <a:t> 必要</a:t>
            </a:r>
            <a:r>
              <a:rPr lang="ja-JP" altLang="en-US" sz="1400" b="1" dirty="0">
                <a:solidFill>
                  <a:schemeClr val="tx1"/>
                </a:solidFill>
              </a:rPr>
              <a:t>がある</a:t>
            </a:r>
            <a:r>
              <a:rPr lang="ja-JP" altLang="en-US" sz="1400" b="1" dirty="0" smtClean="0">
                <a:solidFill>
                  <a:schemeClr val="tx1"/>
                </a:solidFill>
              </a:rPr>
              <a:t>。</a:t>
            </a:r>
            <a:endParaRPr lang="ja-JP" altLang="en-US" sz="1400" b="1" dirty="0">
              <a:solidFill>
                <a:schemeClr val="tx1"/>
              </a:solidFill>
            </a:endParaRPr>
          </a:p>
          <a:p>
            <a:r>
              <a:rPr lang="ja-JP" altLang="en-US" sz="1400" b="1" dirty="0">
                <a:solidFill>
                  <a:schemeClr val="tx1"/>
                </a:solidFill>
              </a:rPr>
              <a:t>②ポリマーセメント系材料を練り混ぜる場合は、プレミックスタイプ（既にセメント</a:t>
            </a:r>
            <a:r>
              <a:rPr lang="ja-JP" altLang="en-US" sz="1400" b="1" dirty="0" smtClean="0">
                <a:solidFill>
                  <a:schemeClr val="tx1"/>
                </a:solidFill>
              </a:rPr>
              <a:t>、ポリマー</a:t>
            </a:r>
            <a:r>
              <a:rPr lang="ja-JP" altLang="en-US" sz="1400" b="1" dirty="0">
                <a:solidFill>
                  <a:schemeClr val="tx1"/>
                </a:solidFill>
              </a:rPr>
              <a:t>、砂が混合</a:t>
            </a:r>
            <a:r>
              <a:rPr lang="ja-JP" altLang="en-US" sz="1400" b="1" dirty="0" smtClean="0">
                <a:solidFill>
                  <a:schemeClr val="tx1"/>
                </a:solidFill>
              </a:rPr>
              <a:t>された</a:t>
            </a:r>
            <a:endParaRPr lang="en-US" altLang="ja-JP" sz="1400" b="1" dirty="0" smtClean="0">
              <a:solidFill>
                <a:schemeClr val="tx1"/>
              </a:solidFill>
            </a:endParaRPr>
          </a:p>
          <a:p>
            <a:r>
              <a:rPr lang="ja-JP" altLang="en-US" sz="1400" b="1" dirty="0">
                <a:solidFill>
                  <a:schemeClr val="tx1"/>
                </a:solidFill>
              </a:rPr>
              <a:t>　 </a:t>
            </a:r>
            <a:r>
              <a:rPr lang="ja-JP" altLang="en-US" sz="1400" b="1" dirty="0" smtClean="0">
                <a:solidFill>
                  <a:schemeClr val="tx1"/>
                </a:solidFill>
              </a:rPr>
              <a:t>状態</a:t>
            </a:r>
            <a:r>
              <a:rPr lang="ja-JP" altLang="en-US" sz="1400" b="1" dirty="0">
                <a:solidFill>
                  <a:schemeClr val="tx1"/>
                </a:solidFill>
              </a:rPr>
              <a:t>のもの）であるなしに係わらず各材料（セメント</a:t>
            </a:r>
            <a:r>
              <a:rPr lang="ja-JP" altLang="en-US" sz="1400" b="1" dirty="0" smtClean="0">
                <a:solidFill>
                  <a:schemeClr val="tx1"/>
                </a:solidFill>
              </a:rPr>
              <a:t>、ポリマー</a:t>
            </a:r>
            <a:r>
              <a:rPr lang="ja-JP" altLang="en-US" sz="1400" b="1" dirty="0">
                <a:solidFill>
                  <a:schemeClr val="tx1"/>
                </a:solidFill>
              </a:rPr>
              <a:t>、砂、水等）の規定の配合量を厳守する。</a:t>
            </a:r>
          </a:p>
          <a:p>
            <a:r>
              <a:rPr lang="ja-JP" altLang="en-US" sz="1400" b="1" dirty="0">
                <a:solidFill>
                  <a:schemeClr val="tx1"/>
                </a:solidFill>
              </a:rPr>
              <a:t>　 また、ポリマーセメント系材料を練り混ぜる場合、規定以外のものを混入して</a:t>
            </a:r>
            <a:r>
              <a:rPr lang="ja-JP" altLang="en-US" sz="1400" b="1" dirty="0" smtClean="0">
                <a:solidFill>
                  <a:schemeClr val="tx1"/>
                </a:solidFill>
              </a:rPr>
              <a:t>はならない。</a:t>
            </a:r>
            <a:endParaRPr lang="ja-JP" altLang="en-US" sz="1400" b="1" dirty="0">
              <a:solidFill>
                <a:schemeClr val="tx1"/>
              </a:solidFill>
            </a:endParaRPr>
          </a:p>
          <a:p>
            <a:r>
              <a:rPr lang="ja-JP" altLang="en-US" sz="1400" b="1" dirty="0">
                <a:solidFill>
                  <a:schemeClr val="tx1"/>
                </a:solidFill>
              </a:rPr>
              <a:t>③材料を練り混ぜる場合は、各材料が完全に混ざるように十分な攪拌を行う。</a:t>
            </a:r>
          </a:p>
          <a:p>
            <a:r>
              <a:rPr lang="ja-JP" altLang="en-US" sz="1400" b="1" dirty="0" smtClean="0">
                <a:solidFill>
                  <a:schemeClr val="tx1"/>
                </a:solidFill>
              </a:rPr>
              <a:t>④</a:t>
            </a:r>
            <a:r>
              <a:rPr lang="ja-JP" altLang="en-US" sz="1400" b="1" dirty="0">
                <a:solidFill>
                  <a:schemeClr val="tx1"/>
                </a:solidFill>
              </a:rPr>
              <a:t>材料を練り混ぜる場合、その材料の可使時間（接着剤に硬化剤などを混合した後</a:t>
            </a:r>
            <a:r>
              <a:rPr lang="ja-JP" altLang="en-US" sz="1400" b="1" dirty="0" smtClean="0">
                <a:solidFill>
                  <a:schemeClr val="tx1"/>
                </a:solidFill>
              </a:rPr>
              <a:t>、粘度</a:t>
            </a:r>
            <a:r>
              <a:rPr lang="ja-JP" altLang="en-US" sz="1400" b="1" dirty="0">
                <a:solidFill>
                  <a:schemeClr val="tx1"/>
                </a:solidFill>
              </a:rPr>
              <a:t>や状態が使用</a:t>
            </a:r>
            <a:r>
              <a:rPr lang="ja-JP" altLang="en-US" sz="1400" b="1" dirty="0" smtClean="0">
                <a:solidFill>
                  <a:schemeClr val="tx1"/>
                </a:solidFill>
              </a:rPr>
              <a:t>に  </a:t>
            </a:r>
            <a:endParaRPr lang="en-US" altLang="ja-JP" sz="1400" b="1" dirty="0" smtClean="0">
              <a:solidFill>
                <a:schemeClr val="tx1"/>
              </a:solidFill>
            </a:endParaRPr>
          </a:p>
          <a:p>
            <a:r>
              <a:rPr lang="en-US" altLang="ja-JP" sz="1400" b="1" dirty="0">
                <a:solidFill>
                  <a:schemeClr val="tx1"/>
                </a:solidFill>
              </a:rPr>
              <a:t> </a:t>
            </a:r>
            <a:r>
              <a:rPr lang="en-US" altLang="ja-JP" sz="1400" b="1" dirty="0" smtClean="0">
                <a:solidFill>
                  <a:schemeClr val="tx1"/>
                </a:solidFill>
              </a:rPr>
              <a:t>    </a:t>
            </a:r>
            <a:r>
              <a:rPr lang="ja-JP" altLang="en-US" sz="1400" b="1" dirty="0" smtClean="0">
                <a:solidFill>
                  <a:schemeClr val="tx1"/>
                </a:solidFill>
              </a:rPr>
              <a:t>耐えられなく</a:t>
            </a:r>
            <a:r>
              <a:rPr lang="ja-JP" altLang="en-US" sz="1400" b="1" dirty="0">
                <a:solidFill>
                  <a:schemeClr val="tx1"/>
                </a:solidFill>
              </a:rPr>
              <a:t>なるまでの時間）を考慮し、余分な材料を</a:t>
            </a:r>
            <a:r>
              <a:rPr lang="ja-JP" altLang="en-US" sz="1400" b="1" dirty="0" smtClean="0">
                <a:solidFill>
                  <a:schemeClr val="tx1"/>
                </a:solidFill>
              </a:rPr>
              <a:t>練り上げない</a:t>
            </a:r>
            <a:r>
              <a:rPr lang="ja-JP" altLang="en-US" sz="1400" b="1" dirty="0">
                <a:solidFill>
                  <a:schemeClr val="tx1"/>
                </a:solidFill>
              </a:rPr>
              <a:t>。</a:t>
            </a:r>
          </a:p>
          <a:p>
            <a:r>
              <a:rPr lang="ja-JP" altLang="en-US" sz="1400" b="1" dirty="0" smtClean="0">
                <a:solidFill>
                  <a:schemeClr val="tx1"/>
                </a:solidFill>
              </a:rPr>
              <a:t>⑤</a:t>
            </a:r>
            <a:r>
              <a:rPr lang="ja-JP" altLang="en-US" sz="1400" b="1" dirty="0">
                <a:solidFill>
                  <a:schemeClr val="tx1"/>
                </a:solidFill>
              </a:rPr>
              <a:t>ポリマーセメント系材料は、一度にあまり厚く塗らないように注意し、概ね</a:t>
            </a:r>
            <a:r>
              <a:rPr lang="en-US" altLang="ja-JP" sz="1400" b="1" dirty="0">
                <a:solidFill>
                  <a:schemeClr val="tx1"/>
                </a:solidFill>
              </a:rPr>
              <a:t>1</a:t>
            </a:r>
            <a:r>
              <a:rPr lang="ja-JP" altLang="en-US" sz="1400" b="1" dirty="0">
                <a:solidFill>
                  <a:schemeClr val="tx1"/>
                </a:solidFill>
              </a:rPr>
              <a:t>～</a:t>
            </a:r>
            <a:r>
              <a:rPr lang="en-US" altLang="ja-JP" sz="1400" b="1" dirty="0" smtClean="0">
                <a:solidFill>
                  <a:schemeClr val="tx1"/>
                </a:solidFill>
              </a:rPr>
              <a:t>2cm</a:t>
            </a:r>
            <a:r>
              <a:rPr lang="ja-JP" altLang="en-US" sz="1400" b="1" dirty="0" smtClean="0">
                <a:solidFill>
                  <a:schemeClr val="tx1"/>
                </a:solidFill>
              </a:rPr>
              <a:t>程度</a:t>
            </a:r>
            <a:r>
              <a:rPr lang="ja-JP" altLang="en-US" sz="1400" b="1" dirty="0">
                <a:solidFill>
                  <a:schemeClr val="tx1"/>
                </a:solidFill>
              </a:rPr>
              <a:t>の薄塗りを数度</a:t>
            </a:r>
            <a:r>
              <a:rPr lang="ja-JP" altLang="en-US" sz="1400" b="1" dirty="0" smtClean="0">
                <a:solidFill>
                  <a:schemeClr val="tx1"/>
                </a:solidFill>
              </a:rPr>
              <a:t>に</a:t>
            </a:r>
            <a:endParaRPr lang="en-US" altLang="ja-JP" sz="1400" b="1" dirty="0" smtClean="0">
              <a:solidFill>
                <a:schemeClr val="tx1"/>
              </a:solidFill>
            </a:endParaRPr>
          </a:p>
          <a:p>
            <a:r>
              <a:rPr lang="en-US" altLang="ja-JP" sz="1400" b="1" dirty="0">
                <a:solidFill>
                  <a:schemeClr val="tx1"/>
                </a:solidFill>
              </a:rPr>
              <a:t> </a:t>
            </a:r>
            <a:r>
              <a:rPr lang="en-US" altLang="ja-JP" sz="1400" b="1" dirty="0" smtClean="0">
                <a:solidFill>
                  <a:schemeClr val="tx1"/>
                </a:solidFill>
              </a:rPr>
              <a:t>   </a:t>
            </a:r>
            <a:r>
              <a:rPr lang="ja-JP" altLang="en-US" sz="1400" b="1" dirty="0" smtClean="0">
                <a:solidFill>
                  <a:schemeClr val="tx1"/>
                </a:solidFill>
              </a:rPr>
              <a:t>分けて</a:t>
            </a:r>
            <a:r>
              <a:rPr lang="ja-JP" altLang="en-US" sz="1400" b="1" dirty="0">
                <a:solidFill>
                  <a:schemeClr val="tx1"/>
                </a:solidFill>
              </a:rPr>
              <a:t>仕上げる</a:t>
            </a:r>
            <a:r>
              <a:rPr lang="ja-JP" altLang="en-US" sz="1400" b="1" dirty="0" smtClean="0">
                <a:solidFill>
                  <a:schemeClr val="tx1"/>
                </a:solidFill>
              </a:rPr>
              <a:t>。</a:t>
            </a:r>
            <a:endParaRPr lang="en-US" altLang="ja-JP" sz="1400" b="1" dirty="0" smtClean="0">
              <a:solidFill>
                <a:schemeClr val="tx1"/>
              </a:solidFill>
            </a:endParaRPr>
          </a:p>
          <a:p>
            <a:r>
              <a:rPr lang="ja-JP" altLang="en-US" sz="1400" b="1" dirty="0" smtClean="0">
                <a:solidFill>
                  <a:schemeClr val="tx1"/>
                </a:solidFill>
              </a:rPr>
              <a:t>⑥施工に</a:t>
            </a:r>
            <a:r>
              <a:rPr lang="ja-JP" altLang="en-US" sz="1400" b="1" dirty="0">
                <a:solidFill>
                  <a:schemeClr val="tx1"/>
                </a:solidFill>
              </a:rPr>
              <a:t>あたっては</a:t>
            </a:r>
            <a:r>
              <a:rPr lang="ja-JP" altLang="en-US" sz="1400" b="1" dirty="0" smtClean="0">
                <a:solidFill>
                  <a:schemeClr val="tx1"/>
                </a:solidFill>
              </a:rPr>
              <a:t>、安全のため手袋</a:t>
            </a:r>
            <a:r>
              <a:rPr lang="ja-JP" altLang="en-US" sz="1400" b="1" dirty="0">
                <a:solidFill>
                  <a:schemeClr val="tx1"/>
                </a:solidFill>
              </a:rPr>
              <a:t>、マスク、メガネ等</a:t>
            </a:r>
            <a:r>
              <a:rPr lang="ja-JP" altLang="en-US" sz="1400" b="1" dirty="0" smtClean="0">
                <a:solidFill>
                  <a:schemeClr val="tx1"/>
                </a:solidFill>
              </a:rPr>
              <a:t>の着用を</a:t>
            </a:r>
            <a:r>
              <a:rPr lang="ja-JP" altLang="en-US" sz="1400" b="1" dirty="0">
                <a:solidFill>
                  <a:schemeClr val="tx1"/>
                </a:solidFill>
              </a:rPr>
              <a:t>徹底する。</a:t>
            </a:r>
          </a:p>
          <a:p>
            <a:r>
              <a:rPr lang="ja-JP" altLang="en-US" sz="1400" b="1" dirty="0">
                <a:solidFill>
                  <a:schemeClr val="tx1"/>
                </a:solidFill>
              </a:rPr>
              <a:t>　</a:t>
            </a:r>
            <a:endParaRPr kumimoji="1" lang="ja-JP" altLang="en-US" sz="1400" b="1" dirty="0">
              <a:solidFill>
                <a:schemeClr val="tx1"/>
              </a:solidFill>
            </a:endParaRPr>
          </a:p>
        </p:txBody>
      </p:sp>
      <p:sp>
        <p:nvSpPr>
          <p:cNvPr id="7" name="正方形/長方形 6"/>
          <p:cNvSpPr/>
          <p:nvPr/>
        </p:nvSpPr>
        <p:spPr>
          <a:xfrm>
            <a:off x="256842" y="2671246"/>
            <a:ext cx="8702324" cy="507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smtClean="0">
                <a:solidFill>
                  <a:schemeClr val="tx1"/>
                </a:solidFill>
              </a:rPr>
              <a:t>　</a:t>
            </a:r>
            <a:r>
              <a:rPr lang="ja-JP" altLang="en-US" sz="1600" b="1" dirty="0">
                <a:solidFill>
                  <a:schemeClr val="tx1"/>
                </a:solidFill>
              </a:rPr>
              <a:t>６</a:t>
            </a:r>
            <a:r>
              <a:rPr kumimoji="1" lang="ja-JP" altLang="en-US" sz="1600" b="1" dirty="0" smtClean="0">
                <a:solidFill>
                  <a:schemeClr val="tx1"/>
                </a:solidFill>
              </a:rPr>
              <a:t>）主要資機材（参考）</a:t>
            </a:r>
            <a:r>
              <a:rPr lang="ja-JP" altLang="en-US" sz="1400" b="1" dirty="0">
                <a:solidFill>
                  <a:schemeClr val="tx1"/>
                </a:solidFill>
              </a:rPr>
              <a:t>　</a:t>
            </a:r>
            <a:r>
              <a:rPr lang="ja-JP" altLang="en-US" sz="1400" b="1" dirty="0" smtClean="0">
                <a:solidFill>
                  <a:schemeClr val="tx1"/>
                </a:solidFill>
              </a:rPr>
              <a:t>　  　</a:t>
            </a:r>
            <a:endParaRPr lang="en-US" altLang="ja-JP" sz="1400" b="1" dirty="0" smtClean="0">
              <a:solidFill>
                <a:schemeClr val="tx1"/>
              </a:solidFill>
            </a:endParaRPr>
          </a:p>
        </p:txBody>
      </p:sp>
      <p:pic>
        <p:nvPicPr>
          <p:cNvPr id="8" name="図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5576" y="3105617"/>
            <a:ext cx="6048735" cy="3635751"/>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8548036" y="56929"/>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２４</a:t>
            </a:r>
            <a:endParaRPr kumimoji="1" lang="en-US" altLang="ja-JP" dirty="0" smtClean="0">
              <a:solidFill>
                <a:schemeClr val="tx1"/>
              </a:solidFill>
            </a:endParaRPr>
          </a:p>
        </p:txBody>
      </p:sp>
    </p:spTree>
    <p:extLst>
      <p:ext uri="{BB962C8B-B14F-4D97-AF65-F5344CB8AC3E}">
        <p14:creationId xmlns:p14="http://schemas.microsoft.com/office/powerpoint/2010/main" val="37450117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2103" y="-104262"/>
            <a:ext cx="9144000" cy="720080"/>
          </a:xfrm>
          <a:prstGeom prst="rect">
            <a:avLst/>
          </a:prstGeom>
          <a:noFill/>
          <a:ln w="25400">
            <a:noFill/>
          </a:ln>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3000" b="1" noProof="0" dirty="0" smtClean="0">
                <a:latin typeface="+mj-lt"/>
                <a:ea typeface="+mj-ea"/>
                <a:cs typeface="+mj-cs"/>
              </a:rPr>
              <a:t>１－</a:t>
            </a:r>
            <a:r>
              <a:rPr lang="en-US" altLang="ja-JP" sz="3000" b="1" noProof="0" dirty="0" smtClean="0">
                <a:latin typeface="+mj-ea"/>
                <a:ea typeface="+mj-ea"/>
                <a:cs typeface="+mj-cs"/>
              </a:rPr>
              <a:t>10</a:t>
            </a:r>
            <a:r>
              <a:rPr lang="ja-JP" altLang="en-US" sz="3000" b="1" noProof="0" dirty="0" smtClean="0">
                <a:latin typeface="+mj-lt"/>
                <a:ea typeface="+mj-ea"/>
                <a:cs typeface="+mj-cs"/>
              </a:rPr>
              <a:t>　防草シート</a:t>
            </a:r>
            <a:r>
              <a:rPr lang="ja-JP" altLang="en-US" sz="2400" b="1" noProof="0" dirty="0" smtClean="0">
                <a:latin typeface="+mj-lt"/>
                <a:ea typeface="+mj-ea"/>
                <a:cs typeface="+mj-cs"/>
              </a:rPr>
              <a:t>　現地補修手順</a:t>
            </a:r>
            <a:endParaRPr kumimoji="1" lang="ja-JP" altLang="en-US" sz="2400" b="1"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3" name="正方形/長方形 12"/>
          <p:cNvSpPr/>
          <p:nvPr/>
        </p:nvSpPr>
        <p:spPr>
          <a:xfrm>
            <a:off x="218685" y="5229200"/>
            <a:ext cx="2520280" cy="1224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22" name="正方形/長方形 21"/>
          <p:cNvSpPr/>
          <p:nvPr/>
        </p:nvSpPr>
        <p:spPr>
          <a:xfrm>
            <a:off x="218685" y="555567"/>
            <a:ext cx="8702324" cy="1440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smtClean="0">
                <a:solidFill>
                  <a:schemeClr val="tx1"/>
                </a:solidFill>
              </a:rPr>
              <a:t>　</a:t>
            </a:r>
            <a:r>
              <a:rPr kumimoji="1" lang="ja-JP" altLang="en-US" b="1" dirty="0" smtClean="0">
                <a:solidFill>
                  <a:schemeClr val="tx1"/>
                </a:solidFill>
              </a:rPr>
              <a:t>１）本補修工法対象範囲</a:t>
            </a:r>
            <a:r>
              <a:rPr kumimoji="1" lang="ja-JP" altLang="en-US" b="1" u="sng" dirty="0" smtClean="0">
                <a:solidFill>
                  <a:srgbClr val="FF0000"/>
                </a:solidFill>
              </a:rPr>
              <a:t>（資源向上活動（共同）－きめ細やかな雑草対策）</a:t>
            </a:r>
            <a:endParaRPr kumimoji="1" lang="en-US" altLang="ja-JP" b="1" u="sng" dirty="0" smtClean="0">
              <a:solidFill>
                <a:srgbClr val="FF0000"/>
              </a:solidFill>
            </a:endParaRPr>
          </a:p>
          <a:p>
            <a:r>
              <a:rPr lang="ja-JP" altLang="en-US" b="1" dirty="0">
                <a:solidFill>
                  <a:schemeClr val="tx1"/>
                </a:solidFill>
              </a:rPr>
              <a:t>　</a:t>
            </a:r>
            <a:r>
              <a:rPr lang="ja-JP" altLang="en-US" b="1" dirty="0" smtClean="0">
                <a:solidFill>
                  <a:schemeClr val="tx1"/>
                </a:solidFill>
              </a:rPr>
              <a:t>　  農地</a:t>
            </a:r>
            <a:r>
              <a:rPr lang="ja-JP" altLang="en-US" b="1" dirty="0">
                <a:solidFill>
                  <a:schemeClr val="tx1"/>
                </a:solidFill>
              </a:rPr>
              <a:t>・水路において、　作業ｽﾍﾟｰｽの確保や作業可能な勾配の法面における</a:t>
            </a:r>
            <a:r>
              <a:rPr lang="ja-JP" altLang="en-US" b="1" dirty="0" smtClean="0">
                <a:solidFill>
                  <a:schemeClr val="tx1"/>
                </a:solidFill>
              </a:rPr>
              <a:t>防草</a:t>
            </a:r>
            <a:endParaRPr lang="en-US" altLang="ja-JP" b="1" dirty="0" smtClean="0">
              <a:solidFill>
                <a:schemeClr val="tx1"/>
              </a:solidFill>
            </a:endParaRPr>
          </a:p>
          <a:p>
            <a:r>
              <a:rPr lang="ja-JP" altLang="en-US" b="1" dirty="0">
                <a:solidFill>
                  <a:schemeClr val="tx1"/>
                </a:solidFill>
              </a:rPr>
              <a:t>　</a:t>
            </a:r>
            <a:r>
              <a:rPr lang="ja-JP" altLang="en-US" b="1" dirty="0" smtClean="0">
                <a:solidFill>
                  <a:schemeClr val="tx1"/>
                </a:solidFill>
              </a:rPr>
              <a:t>対策</a:t>
            </a:r>
            <a:r>
              <a:rPr lang="ja-JP" altLang="en-US" b="1" dirty="0">
                <a:solidFill>
                  <a:schemeClr val="tx1"/>
                </a:solidFill>
              </a:rPr>
              <a:t>として防草シートを</a:t>
            </a:r>
            <a:r>
              <a:rPr lang="ja-JP" altLang="en-US" b="1" dirty="0" smtClean="0">
                <a:solidFill>
                  <a:schemeClr val="tx1"/>
                </a:solidFill>
              </a:rPr>
              <a:t>設置する</a:t>
            </a:r>
            <a:r>
              <a:rPr lang="ja-JP" altLang="en-US" b="1" dirty="0">
                <a:solidFill>
                  <a:schemeClr val="tx1"/>
                </a:solidFill>
              </a:rPr>
              <a:t>。</a:t>
            </a:r>
          </a:p>
          <a:p>
            <a:r>
              <a:rPr lang="ja-JP" altLang="en-US" b="1" dirty="0">
                <a:solidFill>
                  <a:schemeClr val="tx1"/>
                </a:solidFill>
              </a:rPr>
              <a:t>　</a:t>
            </a:r>
            <a:r>
              <a:rPr lang="ja-JP" altLang="en-US" b="1" dirty="0" smtClean="0">
                <a:solidFill>
                  <a:schemeClr val="tx1"/>
                </a:solidFill>
              </a:rPr>
              <a:t>　 防草</a:t>
            </a:r>
            <a:r>
              <a:rPr lang="ja-JP" altLang="en-US" b="1" dirty="0">
                <a:solidFill>
                  <a:schemeClr val="tx1"/>
                </a:solidFill>
              </a:rPr>
              <a:t>シートの設置は、雑草の少ない冬に行うことが最も効率的である。</a:t>
            </a:r>
            <a:endParaRPr lang="en-US" altLang="ja-JP" b="1" dirty="0" smtClean="0">
              <a:solidFill>
                <a:schemeClr val="tx1"/>
              </a:solidFill>
            </a:endParaRPr>
          </a:p>
        </p:txBody>
      </p:sp>
      <p:sp>
        <p:nvSpPr>
          <p:cNvPr id="29" name="正方形/長方形 28"/>
          <p:cNvSpPr/>
          <p:nvPr/>
        </p:nvSpPr>
        <p:spPr>
          <a:xfrm>
            <a:off x="323528" y="2058389"/>
            <a:ext cx="1512168" cy="5494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rPr>
              <a:t>２</a:t>
            </a:r>
            <a:r>
              <a:rPr lang="ja-JP" altLang="en-US" b="1" dirty="0" smtClean="0">
                <a:solidFill>
                  <a:schemeClr val="tx1"/>
                </a:solidFill>
              </a:rPr>
              <a:t>）施工順序</a:t>
            </a:r>
            <a:endParaRPr kumimoji="1" lang="ja-JP" altLang="en-US" b="1" dirty="0">
              <a:solidFill>
                <a:schemeClr val="tx1"/>
              </a:solidFill>
            </a:endParaRPr>
          </a:p>
        </p:txBody>
      </p:sp>
      <p:pic>
        <p:nvPicPr>
          <p:cNvPr id="5" name="図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568" y="2607795"/>
            <a:ext cx="6038978" cy="3629517"/>
          </a:xfrm>
          <a:prstGeom prst="rect">
            <a:avLst/>
          </a:prstGeom>
        </p:spPr>
      </p:pic>
      <p:sp>
        <p:nvSpPr>
          <p:cNvPr id="8" name="正方形/長方形 7"/>
          <p:cNvSpPr/>
          <p:nvPr/>
        </p:nvSpPr>
        <p:spPr>
          <a:xfrm>
            <a:off x="8536882" y="6309320"/>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２５</a:t>
            </a:r>
            <a:endParaRPr kumimoji="1" lang="en-US" altLang="ja-JP" dirty="0" smtClean="0">
              <a:solidFill>
                <a:schemeClr val="tx1"/>
              </a:solidFill>
            </a:endParaRPr>
          </a:p>
        </p:txBody>
      </p:sp>
    </p:spTree>
    <p:extLst>
      <p:ext uri="{BB962C8B-B14F-4D97-AF65-F5344CB8AC3E}">
        <p14:creationId xmlns:p14="http://schemas.microsoft.com/office/powerpoint/2010/main" val="30212085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218685" y="5229200"/>
            <a:ext cx="2520280" cy="1224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22" name="正方形/長方形 21"/>
          <p:cNvSpPr/>
          <p:nvPr/>
        </p:nvSpPr>
        <p:spPr>
          <a:xfrm>
            <a:off x="99892" y="-5413"/>
            <a:ext cx="8702324" cy="507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smtClean="0">
                <a:solidFill>
                  <a:schemeClr val="tx1"/>
                </a:solidFill>
              </a:rPr>
              <a:t>　</a:t>
            </a:r>
            <a:r>
              <a:rPr kumimoji="1" lang="ja-JP" altLang="en-US" b="1" dirty="0" smtClean="0">
                <a:solidFill>
                  <a:schemeClr val="tx1"/>
                </a:solidFill>
              </a:rPr>
              <a:t>３）各工種の説明</a:t>
            </a:r>
            <a:r>
              <a:rPr lang="ja-JP" altLang="en-US" sz="1400" b="1" dirty="0">
                <a:solidFill>
                  <a:schemeClr val="tx1"/>
                </a:solidFill>
              </a:rPr>
              <a:t>　</a:t>
            </a:r>
            <a:r>
              <a:rPr lang="ja-JP" altLang="en-US" sz="1400" b="1" dirty="0" smtClean="0">
                <a:solidFill>
                  <a:schemeClr val="tx1"/>
                </a:solidFill>
              </a:rPr>
              <a:t>　  　</a:t>
            </a:r>
            <a:endParaRPr lang="en-US" altLang="ja-JP" sz="1400" b="1" dirty="0" smtClean="0">
              <a:solidFill>
                <a:schemeClr val="tx1"/>
              </a:solidFill>
            </a:endParaRPr>
          </a:p>
        </p:txBody>
      </p:sp>
      <p:sp>
        <p:nvSpPr>
          <p:cNvPr id="29" name="正方形/長方形 28"/>
          <p:cNvSpPr/>
          <p:nvPr/>
        </p:nvSpPr>
        <p:spPr>
          <a:xfrm>
            <a:off x="467544" y="716740"/>
            <a:ext cx="8136905" cy="1215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rPr>
              <a:t>①設置対象範囲の除草・雑物</a:t>
            </a:r>
            <a:r>
              <a:rPr lang="ja-JP" altLang="en-US" b="1" dirty="0" smtClean="0">
                <a:solidFill>
                  <a:schemeClr val="tx1"/>
                </a:solidFill>
              </a:rPr>
              <a:t>除去</a:t>
            </a:r>
            <a:endParaRPr lang="en-US" altLang="ja-JP" b="1" dirty="0" smtClean="0">
              <a:solidFill>
                <a:schemeClr val="tx1"/>
              </a:solidFill>
            </a:endParaRPr>
          </a:p>
          <a:p>
            <a:endParaRPr lang="en-US" altLang="ja-JP" b="1" dirty="0" smtClean="0">
              <a:solidFill>
                <a:schemeClr val="tx1"/>
              </a:solidFill>
            </a:endParaRPr>
          </a:p>
          <a:p>
            <a:r>
              <a:rPr lang="ja-JP" altLang="en-US" b="1" dirty="0" smtClean="0">
                <a:solidFill>
                  <a:schemeClr val="tx1"/>
                </a:solidFill>
              </a:rPr>
              <a:t>　・雑草</a:t>
            </a:r>
            <a:r>
              <a:rPr lang="ja-JP" altLang="en-US" b="1" dirty="0">
                <a:solidFill>
                  <a:schemeClr val="tx1"/>
                </a:solidFill>
              </a:rPr>
              <a:t>を根元まで刈り取る。</a:t>
            </a:r>
          </a:p>
          <a:p>
            <a:r>
              <a:rPr lang="ja-JP" altLang="en-US" b="1" dirty="0">
                <a:solidFill>
                  <a:schemeClr val="tx1"/>
                </a:solidFill>
              </a:rPr>
              <a:t>　　</a:t>
            </a:r>
            <a:r>
              <a:rPr lang="ja-JP" altLang="en-US" b="1" dirty="0" smtClean="0">
                <a:solidFill>
                  <a:schemeClr val="tx1"/>
                </a:solidFill>
              </a:rPr>
              <a:t>刈った</a:t>
            </a:r>
            <a:r>
              <a:rPr lang="ja-JP" altLang="en-US" b="1" dirty="0">
                <a:solidFill>
                  <a:schemeClr val="tx1"/>
                </a:solidFill>
              </a:rPr>
              <a:t>草は存置せず、集積・処分する。</a:t>
            </a:r>
          </a:p>
          <a:p>
            <a:r>
              <a:rPr lang="ja-JP" altLang="en-US" b="1" dirty="0">
                <a:solidFill>
                  <a:schemeClr val="tx1"/>
                </a:solidFill>
              </a:rPr>
              <a:t>　</a:t>
            </a:r>
            <a:r>
              <a:rPr lang="ja-JP" altLang="en-US" b="1" dirty="0" smtClean="0">
                <a:solidFill>
                  <a:schemeClr val="tx1"/>
                </a:solidFill>
              </a:rPr>
              <a:t>・雑木</a:t>
            </a:r>
            <a:r>
              <a:rPr lang="ja-JP" altLang="en-US" b="1" dirty="0">
                <a:solidFill>
                  <a:schemeClr val="tx1"/>
                </a:solidFill>
              </a:rPr>
              <a:t>が繁茂している場合は、根株まで取り除く。</a:t>
            </a:r>
          </a:p>
          <a:p>
            <a:r>
              <a:rPr lang="ja-JP" altLang="en-US" b="1" dirty="0">
                <a:solidFill>
                  <a:schemeClr val="tx1"/>
                </a:solidFill>
              </a:rPr>
              <a:t>　</a:t>
            </a:r>
            <a:r>
              <a:rPr lang="ja-JP" altLang="en-US" b="1" dirty="0" smtClean="0">
                <a:solidFill>
                  <a:schemeClr val="tx1"/>
                </a:solidFill>
              </a:rPr>
              <a:t>・浮き石</a:t>
            </a:r>
            <a:r>
              <a:rPr lang="ja-JP" altLang="en-US" b="1" dirty="0">
                <a:solidFill>
                  <a:schemeClr val="tx1"/>
                </a:solidFill>
              </a:rPr>
              <a:t>や砂利などは取り除き地面の凸凹をスコップ等を使用して整地する。</a:t>
            </a:r>
            <a:endParaRPr kumimoji="1" lang="ja-JP" altLang="en-US" b="1" dirty="0">
              <a:solidFill>
                <a:schemeClr val="tx1"/>
              </a:solidFill>
            </a:endParaRPr>
          </a:p>
        </p:txBody>
      </p:sp>
      <p:sp>
        <p:nvSpPr>
          <p:cNvPr id="17" name="正方形/長方形 16"/>
          <p:cNvSpPr/>
          <p:nvPr/>
        </p:nvSpPr>
        <p:spPr>
          <a:xfrm>
            <a:off x="559577" y="3182283"/>
            <a:ext cx="8136905" cy="17383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8" name="正方形/長方形 7"/>
          <p:cNvSpPr/>
          <p:nvPr/>
        </p:nvSpPr>
        <p:spPr>
          <a:xfrm>
            <a:off x="8532440" y="66995"/>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２６</a:t>
            </a:r>
            <a:endParaRPr kumimoji="1" lang="en-US" altLang="ja-JP" dirty="0" smtClean="0">
              <a:solidFill>
                <a:schemeClr val="tx1"/>
              </a:solidFill>
            </a:endParaRPr>
          </a:p>
        </p:txBody>
      </p:sp>
      <p:sp>
        <p:nvSpPr>
          <p:cNvPr id="11" name="正方形/長方形 10"/>
          <p:cNvSpPr/>
          <p:nvPr/>
        </p:nvSpPr>
        <p:spPr>
          <a:xfrm>
            <a:off x="3618720" y="4564761"/>
            <a:ext cx="2537253" cy="507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smtClean="0">
                <a:solidFill>
                  <a:schemeClr val="tx1"/>
                </a:solidFill>
              </a:rPr>
              <a:t>　</a:t>
            </a:r>
            <a:r>
              <a:rPr kumimoji="1" lang="ja-JP" altLang="en-US" b="1" dirty="0" smtClean="0">
                <a:solidFill>
                  <a:schemeClr val="tx1"/>
                </a:solidFill>
              </a:rPr>
              <a:t>法面除草・整形後</a:t>
            </a:r>
            <a:r>
              <a:rPr lang="ja-JP" altLang="en-US" sz="1400" b="1" dirty="0">
                <a:solidFill>
                  <a:schemeClr val="tx1"/>
                </a:solidFill>
              </a:rPr>
              <a:t>　</a:t>
            </a:r>
            <a:r>
              <a:rPr lang="ja-JP" altLang="en-US" sz="1400" b="1" dirty="0" smtClean="0">
                <a:solidFill>
                  <a:schemeClr val="tx1"/>
                </a:solidFill>
              </a:rPr>
              <a:t>　  　</a:t>
            </a:r>
            <a:endParaRPr lang="en-US" altLang="ja-JP" sz="1400" b="1" dirty="0" smtClean="0">
              <a:solidFill>
                <a:schemeClr val="tx1"/>
              </a:solidFill>
            </a:endParaRPr>
          </a:p>
        </p:txBody>
      </p:sp>
      <p:sp>
        <p:nvSpPr>
          <p:cNvPr id="12" name="正方形/長方形 11"/>
          <p:cNvSpPr/>
          <p:nvPr/>
        </p:nvSpPr>
        <p:spPr>
          <a:xfrm>
            <a:off x="6561378" y="4533087"/>
            <a:ext cx="2537253" cy="507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smtClean="0">
                <a:solidFill>
                  <a:schemeClr val="tx1"/>
                </a:solidFill>
              </a:rPr>
              <a:t>　</a:t>
            </a:r>
            <a:r>
              <a:rPr kumimoji="1" lang="ja-JP" altLang="en-US" b="1" dirty="0" smtClean="0">
                <a:solidFill>
                  <a:schemeClr val="tx1"/>
                </a:solidFill>
              </a:rPr>
              <a:t>防草シート設置後</a:t>
            </a:r>
            <a:r>
              <a:rPr lang="ja-JP" altLang="en-US" sz="1400" b="1" dirty="0">
                <a:solidFill>
                  <a:schemeClr val="tx1"/>
                </a:solidFill>
              </a:rPr>
              <a:t>　</a:t>
            </a:r>
            <a:r>
              <a:rPr lang="ja-JP" altLang="en-US" sz="1400" b="1" dirty="0" smtClean="0">
                <a:solidFill>
                  <a:schemeClr val="tx1"/>
                </a:solidFill>
              </a:rPr>
              <a:t>　  　</a:t>
            </a:r>
            <a:endParaRPr lang="en-US" altLang="ja-JP" sz="1400" b="1" dirty="0" smtClean="0">
              <a:solidFill>
                <a:schemeClr val="tx1"/>
              </a:solidFill>
            </a:endParaRPr>
          </a:p>
        </p:txBody>
      </p:sp>
      <p:pic>
        <p:nvPicPr>
          <p:cNvPr id="14" name="図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2022" y="2508831"/>
            <a:ext cx="2622251" cy="1928281"/>
          </a:xfrm>
          <a:prstGeom prst="rect">
            <a:avLst/>
          </a:prstGeom>
        </p:spPr>
      </p:pic>
      <p:pic>
        <p:nvPicPr>
          <p:cNvPr id="15" name="図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78255" y="2500684"/>
            <a:ext cx="2571042" cy="1928282"/>
          </a:xfrm>
          <a:prstGeom prst="rect">
            <a:avLst/>
          </a:prstGeom>
        </p:spPr>
      </p:pic>
      <p:pic>
        <p:nvPicPr>
          <p:cNvPr id="16" name="図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3279" y="2503740"/>
            <a:ext cx="2577829" cy="1933372"/>
          </a:xfrm>
          <a:prstGeom prst="rect">
            <a:avLst/>
          </a:prstGeom>
        </p:spPr>
      </p:pic>
      <p:sp>
        <p:nvSpPr>
          <p:cNvPr id="18" name="右矢印 17"/>
          <p:cNvSpPr/>
          <p:nvPr/>
        </p:nvSpPr>
        <p:spPr>
          <a:xfrm>
            <a:off x="2956442" y="3294745"/>
            <a:ext cx="360040" cy="3394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右矢印 18"/>
          <p:cNvSpPr/>
          <p:nvPr/>
        </p:nvSpPr>
        <p:spPr>
          <a:xfrm>
            <a:off x="5975953" y="3294745"/>
            <a:ext cx="360040" cy="3394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1043608" y="4522176"/>
            <a:ext cx="1348127" cy="507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smtClean="0">
                <a:solidFill>
                  <a:schemeClr val="tx1"/>
                </a:solidFill>
              </a:rPr>
              <a:t>　</a:t>
            </a:r>
            <a:r>
              <a:rPr kumimoji="1" lang="ja-JP" altLang="en-US" b="1" dirty="0" smtClean="0">
                <a:solidFill>
                  <a:schemeClr val="tx1"/>
                </a:solidFill>
              </a:rPr>
              <a:t>施工前</a:t>
            </a:r>
            <a:r>
              <a:rPr lang="ja-JP" altLang="en-US" sz="1400" b="1" dirty="0">
                <a:solidFill>
                  <a:schemeClr val="tx1"/>
                </a:solidFill>
              </a:rPr>
              <a:t>　</a:t>
            </a:r>
            <a:r>
              <a:rPr lang="ja-JP" altLang="en-US" sz="1400" b="1" dirty="0" smtClean="0">
                <a:solidFill>
                  <a:schemeClr val="tx1"/>
                </a:solidFill>
              </a:rPr>
              <a:t>　  　</a:t>
            </a:r>
            <a:endParaRPr lang="en-US" altLang="ja-JP" sz="1400" b="1" dirty="0" smtClean="0">
              <a:solidFill>
                <a:schemeClr val="tx1"/>
              </a:solidFill>
            </a:endParaRPr>
          </a:p>
        </p:txBody>
      </p:sp>
    </p:spTree>
    <p:extLst>
      <p:ext uri="{BB962C8B-B14F-4D97-AF65-F5344CB8AC3E}">
        <p14:creationId xmlns:p14="http://schemas.microsoft.com/office/powerpoint/2010/main" val="42150950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260648"/>
            <a:ext cx="8229600" cy="5865515"/>
          </a:xfrm>
        </p:spPr>
        <p:txBody>
          <a:bodyPr/>
          <a:lstStyle/>
          <a:p>
            <a:pPr marL="0" indent="0">
              <a:buNone/>
            </a:pPr>
            <a:endParaRPr lang="en-US" altLang="ja-JP" sz="1600" dirty="0" smtClean="0"/>
          </a:p>
          <a:p>
            <a:pPr marL="0" indent="0">
              <a:buNone/>
            </a:pPr>
            <a:r>
              <a:rPr lang="ja-JP" altLang="en-US" sz="1600" dirty="0" smtClean="0">
                <a:latin typeface="+mj-ea"/>
                <a:ea typeface="+mj-ea"/>
              </a:rPr>
              <a:t>３</a:t>
            </a:r>
            <a:r>
              <a:rPr lang="ja-JP" altLang="en-US" sz="1600" dirty="0">
                <a:latin typeface="+mj-ea"/>
                <a:ea typeface="+mj-ea"/>
              </a:rPr>
              <a:t>．ゲート、ポンプの機能保全、補修、</a:t>
            </a:r>
            <a:r>
              <a:rPr lang="ja-JP" altLang="en-US" sz="1600" dirty="0" smtClean="0">
                <a:latin typeface="+mj-ea"/>
                <a:ea typeface="+mj-ea"/>
              </a:rPr>
              <a:t>更新　　　　　　　　　　　　　　 ・</a:t>
            </a:r>
            <a:r>
              <a:rPr lang="ja-JP" altLang="en-US" sz="1600" dirty="0">
                <a:latin typeface="+mj-ea"/>
                <a:ea typeface="+mj-ea"/>
              </a:rPr>
              <a:t>・・・・・・・・・・・・・</a:t>
            </a:r>
            <a:r>
              <a:rPr lang="ja-JP" altLang="en-US" sz="1600" dirty="0" smtClean="0">
                <a:latin typeface="+mj-ea"/>
                <a:ea typeface="+mj-ea"/>
              </a:rPr>
              <a:t>・　</a:t>
            </a:r>
            <a:r>
              <a:rPr lang="ja-JP" altLang="en-US" sz="1600" dirty="0">
                <a:latin typeface="+mj-ea"/>
                <a:ea typeface="+mj-ea"/>
              </a:rPr>
              <a:t>５９</a:t>
            </a:r>
            <a:endParaRPr lang="en-US" altLang="ja-JP" sz="1600" dirty="0" smtClean="0">
              <a:latin typeface="+mj-ea"/>
              <a:ea typeface="+mj-ea"/>
            </a:endParaRPr>
          </a:p>
          <a:p>
            <a:pPr marL="0" indent="0">
              <a:buNone/>
            </a:pPr>
            <a:r>
              <a:rPr lang="ja-JP" altLang="en-US" sz="1600" dirty="0">
                <a:latin typeface="+mj-ea"/>
                <a:ea typeface="+mj-ea"/>
              </a:rPr>
              <a:t>　</a:t>
            </a:r>
            <a:r>
              <a:rPr lang="ja-JP" altLang="en-US" sz="1600" dirty="0" smtClean="0">
                <a:latin typeface="+mj-ea"/>
                <a:ea typeface="+mj-ea"/>
              </a:rPr>
              <a:t>３－１　ゲート設備の機能保全について　　　　　　　　　　　　　　　 ・・・・・・・・・・・・・・・　６０</a:t>
            </a:r>
            <a:endParaRPr lang="en-US" altLang="ja-JP" sz="1600" dirty="0" smtClean="0">
              <a:latin typeface="+mj-ea"/>
              <a:ea typeface="+mj-ea"/>
            </a:endParaRPr>
          </a:p>
          <a:p>
            <a:pPr marL="0" indent="0">
              <a:buNone/>
            </a:pPr>
            <a:r>
              <a:rPr lang="ja-JP" altLang="en-US" sz="1600" dirty="0">
                <a:latin typeface="+mj-ea"/>
                <a:ea typeface="+mj-ea"/>
              </a:rPr>
              <a:t>　</a:t>
            </a:r>
            <a:r>
              <a:rPr lang="ja-JP" altLang="en-US" sz="1600" dirty="0" smtClean="0">
                <a:latin typeface="+mj-ea"/>
                <a:ea typeface="+mj-ea"/>
              </a:rPr>
              <a:t>３－２　ゲート、ポンプの補修　　　　　　　　　　　　　　　　　　　　　  ・・・・・・・・・・・・・・・　６３</a:t>
            </a:r>
            <a:endParaRPr lang="en-US" altLang="ja-JP" sz="1600" dirty="0" smtClean="0">
              <a:latin typeface="+mj-ea"/>
              <a:ea typeface="+mj-ea"/>
            </a:endParaRPr>
          </a:p>
          <a:p>
            <a:pPr marL="0" indent="0">
              <a:buNone/>
            </a:pPr>
            <a:r>
              <a:rPr lang="ja-JP" altLang="en-US" sz="1600" dirty="0">
                <a:latin typeface="+mj-ea"/>
                <a:ea typeface="+mj-ea"/>
              </a:rPr>
              <a:t>　</a:t>
            </a:r>
            <a:r>
              <a:rPr lang="ja-JP" altLang="en-US" sz="1600" dirty="0" smtClean="0">
                <a:latin typeface="+mj-ea"/>
                <a:ea typeface="+mj-ea"/>
              </a:rPr>
              <a:t>３－３　ゲート、ポンプの更新　　　　　　　　　　　　　　　　　　　　　  ・・・・・・・・・・・・・・・　６４</a:t>
            </a:r>
            <a:endParaRPr lang="en-US" altLang="ja-JP" sz="1600" dirty="0" smtClean="0">
              <a:latin typeface="+mj-ea"/>
              <a:ea typeface="+mj-ea"/>
            </a:endParaRPr>
          </a:p>
          <a:p>
            <a:pPr marL="0" indent="0">
              <a:buNone/>
            </a:pPr>
            <a:r>
              <a:rPr lang="ja-JP" altLang="en-US" sz="1600" dirty="0">
                <a:latin typeface="+mj-ea"/>
                <a:ea typeface="+mj-ea"/>
              </a:rPr>
              <a:t>　</a:t>
            </a:r>
            <a:r>
              <a:rPr lang="ja-JP" altLang="en-US" sz="1600" dirty="0" smtClean="0">
                <a:latin typeface="+mj-ea"/>
                <a:ea typeface="+mj-ea"/>
              </a:rPr>
              <a:t>３－４　ゲート類等の保守管理　　　　　　　　　　　　　　　　　　　　  ・・・・・・・・・・・・・・・　６５</a:t>
            </a:r>
            <a:endParaRPr lang="en-US" altLang="ja-JP" sz="1600" dirty="0" smtClean="0">
              <a:latin typeface="+mj-ea"/>
              <a:ea typeface="+mj-ea"/>
            </a:endParaRPr>
          </a:p>
          <a:p>
            <a:pPr marL="0" indent="0">
              <a:buNone/>
            </a:pPr>
            <a:endParaRPr lang="en-US" altLang="ja-JP" sz="1600" dirty="0">
              <a:latin typeface="+mj-ea"/>
              <a:ea typeface="+mj-ea"/>
            </a:endParaRPr>
          </a:p>
          <a:p>
            <a:pPr marL="0" indent="0">
              <a:buNone/>
            </a:pPr>
            <a:r>
              <a:rPr lang="ja-JP" altLang="en-US" sz="1600" dirty="0">
                <a:latin typeface="+mj-ea"/>
                <a:ea typeface="+mj-ea"/>
              </a:rPr>
              <a:t>４．活動における安全</a:t>
            </a:r>
            <a:r>
              <a:rPr lang="ja-JP" altLang="en-US" sz="1600" dirty="0" smtClean="0">
                <a:latin typeface="+mj-ea"/>
                <a:ea typeface="+mj-ea"/>
              </a:rPr>
              <a:t>対策　　　　　　 　　　　　　　　　　　　　　　　　  ・</a:t>
            </a:r>
            <a:r>
              <a:rPr lang="ja-JP" altLang="en-US" sz="1600" dirty="0">
                <a:latin typeface="+mj-ea"/>
                <a:ea typeface="+mj-ea"/>
              </a:rPr>
              <a:t>・・・・・・・・・・・・・</a:t>
            </a:r>
            <a:r>
              <a:rPr lang="ja-JP" altLang="en-US" sz="1600" dirty="0" smtClean="0">
                <a:latin typeface="+mj-ea"/>
                <a:ea typeface="+mj-ea"/>
              </a:rPr>
              <a:t>・　６７</a:t>
            </a:r>
            <a:endParaRPr lang="en-US" altLang="ja-JP" sz="1600" dirty="0" smtClean="0">
              <a:latin typeface="+mj-ea"/>
              <a:ea typeface="+mj-ea"/>
            </a:endParaRPr>
          </a:p>
          <a:p>
            <a:pPr marL="0" indent="0">
              <a:buNone/>
            </a:pPr>
            <a:r>
              <a:rPr lang="ja-JP" altLang="en-US" sz="1600" dirty="0">
                <a:latin typeface="+mj-ea"/>
                <a:ea typeface="+mj-ea"/>
              </a:rPr>
              <a:t>　</a:t>
            </a:r>
            <a:r>
              <a:rPr lang="ja-JP" altLang="en-US" sz="1600" dirty="0" smtClean="0">
                <a:latin typeface="+mj-ea"/>
                <a:ea typeface="+mj-ea"/>
              </a:rPr>
              <a:t>４－１　共同活動における安全対策　　　　　　　　　　　　　　　　</a:t>
            </a:r>
            <a:r>
              <a:rPr lang="ja-JP" altLang="en-US" sz="1600" dirty="0">
                <a:latin typeface="+mj-ea"/>
                <a:ea typeface="+mj-ea"/>
              </a:rPr>
              <a:t> </a:t>
            </a:r>
            <a:r>
              <a:rPr lang="ja-JP" altLang="en-US" sz="1600" dirty="0" smtClean="0">
                <a:latin typeface="+mj-ea"/>
                <a:ea typeface="+mj-ea"/>
              </a:rPr>
              <a:t>   ・</a:t>
            </a:r>
            <a:r>
              <a:rPr lang="ja-JP" altLang="en-US" sz="1600" dirty="0">
                <a:latin typeface="+mj-ea"/>
                <a:ea typeface="+mj-ea"/>
              </a:rPr>
              <a:t>・・・・・・・・・・・・・</a:t>
            </a:r>
            <a:r>
              <a:rPr lang="ja-JP" altLang="en-US" sz="1600" dirty="0" smtClean="0">
                <a:latin typeface="+mj-ea"/>
                <a:ea typeface="+mj-ea"/>
              </a:rPr>
              <a:t>・　</a:t>
            </a:r>
            <a:r>
              <a:rPr lang="ja-JP" altLang="en-US" sz="1600" dirty="0">
                <a:latin typeface="+mj-ea"/>
                <a:ea typeface="+mj-ea"/>
              </a:rPr>
              <a:t>６８</a:t>
            </a:r>
            <a:endParaRPr lang="en-US" altLang="ja-JP" sz="1600" dirty="0" smtClean="0">
              <a:latin typeface="+mj-ea"/>
              <a:ea typeface="+mj-ea"/>
            </a:endParaRPr>
          </a:p>
          <a:p>
            <a:pPr marL="0" indent="0">
              <a:buNone/>
            </a:pPr>
            <a:r>
              <a:rPr lang="ja-JP" altLang="en-US" sz="1600" dirty="0">
                <a:latin typeface="+mj-ea"/>
                <a:ea typeface="+mj-ea"/>
              </a:rPr>
              <a:t>　</a:t>
            </a:r>
            <a:r>
              <a:rPr lang="ja-JP" altLang="en-US" sz="1600" dirty="0" smtClean="0">
                <a:latin typeface="+mj-ea"/>
                <a:ea typeface="+mj-ea"/>
              </a:rPr>
              <a:t>４－２　活動中の事故事例　　　　　　　　　　　　　　　　　　　　　　　</a:t>
            </a:r>
            <a:r>
              <a:rPr lang="ja-JP" altLang="en-US" sz="1600" dirty="0">
                <a:latin typeface="+mj-ea"/>
                <a:ea typeface="+mj-ea"/>
              </a:rPr>
              <a:t> </a:t>
            </a:r>
            <a:r>
              <a:rPr lang="ja-JP" altLang="en-US" sz="1600" dirty="0" smtClean="0">
                <a:latin typeface="+mj-ea"/>
                <a:ea typeface="+mj-ea"/>
              </a:rPr>
              <a:t>・</a:t>
            </a:r>
            <a:r>
              <a:rPr lang="ja-JP" altLang="en-US" sz="1600" dirty="0">
                <a:latin typeface="+mj-ea"/>
                <a:ea typeface="+mj-ea"/>
              </a:rPr>
              <a:t>・・・・・・・・・・・・・</a:t>
            </a:r>
            <a:r>
              <a:rPr lang="ja-JP" altLang="en-US" sz="1600" dirty="0" smtClean="0">
                <a:latin typeface="+mj-ea"/>
                <a:ea typeface="+mj-ea"/>
              </a:rPr>
              <a:t>・　７</a:t>
            </a:r>
            <a:r>
              <a:rPr lang="ja-JP" altLang="en-US" sz="1600" dirty="0">
                <a:latin typeface="+mj-ea"/>
                <a:ea typeface="+mj-ea"/>
              </a:rPr>
              <a:t>０</a:t>
            </a:r>
            <a:endParaRPr lang="en-US" altLang="ja-JP" sz="1600" dirty="0" smtClean="0">
              <a:latin typeface="+mj-ea"/>
              <a:ea typeface="+mj-ea"/>
            </a:endParaRPr>
          </a:p>
          <a:p>
            <a:pPr marL="0" indent="0">
              <a:buNone/>
            </a:pPr>
            <a:r>
              <a:rPr lang="ja-JP" altLang="en-US" sz="1600" dirty="0">
                <a:latin typeface="+mj-ea"/>
                <a:ea typeface="+mj-ea"/>
              </a:rPr>
              <a:t>　</a:t>
            </a:r>
            <a:r>
              <a:rPr lang="ja-JP" altLang="en-US" sz="1600" dirty="0" smtClean="0">
                <a:latin typeface="+mj-ea"/>
                <a:ea typeface="+mj-ea"/>
              </a:rPr>
              <a:t>４－３　熱中症予防対策　　　　　　　　　　　　　　　　　　　　</a:t>
            </a:r>
            <a:r>
              <a:rPr lang="ja-JP" altLang="en-US" sz="1600" dirty="0">
                <a:latin typeface="+mj-ea"/>
                <a:ea typeface="+mj-ea"/>
              </a:rPr>
              <a:t> </a:t>
            </a:r>
            <a:r>
              <a:rPr lang="ja-JP" altLang="en-US" sz="1600" dirty="0" smtClean="0">
                <a:latin typeface="+mj-ea"/>
                <a:ea typeface="+mj-ea"/>
              </a:rPr>
              <a:t>          ・</a:t>
            </a:r>
            <a:r>
              <a:rPr lang="ja-JP" altLang="en-US" sz="1600" dirty="0">
                <a:latin typeface="+mj-ea"/>
                <a:ea typeface="+mj-ea"/>
              </a:rPr>
              <a:t>・・・・・・・・・・・・・</a:t>
            </a:r>
            <a:r>
              <a:rPr lang="ja-JP" altLang="en-US" sz="1600" dirty="0" smtClean="0">
                <a:latin typeface="+mj-ea"/>
                <a:ea typeface="+mj-ea"/>
              </a:rPr>
              <a:t>・　７２</a:t>
            </a:r>
            <a:endParaRPr lang="en-US" altLang="ja-JP" sz="1600" dirty="0" smtClean="0">
              <a:latin typeface="+mj-ea"/>
              <a:ea typeface="+mj-ea"/>
            </a:endParaRPr>
          </a:p>
          <a:p>
            <a:pPr marL="0" indent="0">
              <a:buNone/>
            </a:pPr>
            <a:r>
              <a:rPr lang="ja-JP" altLang="en-US" sz="1600" dirty="0">
                <a:latin typeface="+mj-ea"/>
                <a:ea typeface="+mj-ea"/>
              </a:rPr>
              <a:t>　</a:t>
            </a:r>
            <a:r>
              <a:rPr lang="ja-JP" altLang="en-US" sz="1600" dirty="0" smtClean="0">
                <a:latin typeface="+mj-ea"/>
                <a:ea typeface="+mj-ea"/>
              </a:rPr>
              <a:t>４－４　活動に当たっての保険の加入　　　　　　　　</a:t>
            </a:r>
            <a:r>
              <a:rPr lang="ja-JP" altLang="en-US" sz="1600" dirty="0">
                <a:latin typeface="+mj-ea"/>
                <a:ea typeface="+mj-ea"/>
              </a:rPr>
              <a:t> </a:t>
            </a:r>
            <a:r>
              <a:rPr lang="ja-JP" altLang="en-US" sz="1600" dirty="0" smtClean="0">
                <a:latin typeface="+mj-ea"/>
                <a:ea typeface="+mj-ea"/>
              </a:rPr>
              <a:t>                  ・</a:t>
            </a:r>
            <a:r>
              <a:rPr lang="ja-JP" altLang="en-US" sz="1600" dirty="0">
                <a:latin typeface="+mj-ea"/>
                <a:ea typeface="+mj-ea"/>
              </a:rPr>
              <a:t>・・・・・・・・・・・・・</a:t>
            </a:r>
            <a:r>
              <a:rPr lang="ja-JP" altLang="en-US" sz="1600" dirty="0" smtClean="0">
                <a:latin typeface="+mj-ea"/>
                <a:ea typeface="+mj-ea"/>
              </a:rPr>
              <a:t>・　</a:t>
            </a:r>
            <a:r>
              <a:rPr lang="ja-JP" altLang="en-US" sz="1600" dirty="0">
                <a:latin typeface="+mj-ea"/>
                <a:ea typeface="+mj-ea"/>
              </a:rPr>
              <a:t>７５</a:t>
            </a:r>
            <a:endParaRPr lang="en-US" altLang="ja-JP" sz="1600" dirty="0" smtClean="0">
              <a:latin typeface="+mj-ea"/>
              <a:ea typeface="+mj-ea"/>
            </a:endParaRPr>
          </a:p>
          <a:p>
            <a:pPr marL="0" indent="0">
              <a:buNone/>
            </a:pPr>
            <a:endParaRPr lang="en-US" altLang="ja-JP" sz="1600" dirty="0">
              <a:latin typeface="+mj-ea"/>
              <a:ea typeface="+mj-ea"/>
            </a:endParaRPr>
          </a:p>
          <a:p>
            <a:pPr marL="0" indent="0">
              <a:buNone/>
            </a:pPr>
            <a:r>
              <a:rPr lang="ja-JP" altLang="en-US" sz="1600" dirty="0">
                <a:latin typeface="+mj-ea"/>
                <a:ea typeface="+mj-ea"/>
              </a:rPr>
              <a:t>５．</a:t>
            </a:r>
            <a:r>
              <a:rPr lang="ja-JP" altLang="en-US" sz="1600" dirty="0" smtClean="0">
                <a:latin typeface="+mj-ea"/>
                <a:ea typeface="+mj-ea"/>
              </a:rPr>
              <a:t>平成３０年度</a:t>
            </a:r>
            <a:r>
              <a:rPr lang="ja-JP" altLang="en-US" sz="1600" dirty="0">
                <a:latin typeface="+mj-ea"/>
                <a:ea typeface="+mj-ea"/>
              </a:rPr>
              <a:t>抽出検査</a:t>
            </a:r>
            <a:r>
              <a:rPr lang="ja-JP" altLang="en-US" sz="1600" dirty="0" smtClean="0">
                <a:latin typeface="+mj-ea"/>
                <a:ea typeface="+mj-ea"/>
              </a:rPr>
              <a:t>結果　　　　　　 　　　　　　　　　　　　　　　</a:t>
            </a:r>
            <a:r>
              <a:rPr lang="ja-JP" altLang="en-US" sz="1600" dirty="0">
                <a:latin typeface="+mj-ea"/>
                <a:ea typeface="+mj-ea"/>
              </a:rPr>
              <a:t> ・・・・・・・・・・・・・・</a:t>
            </a:r>
            <a:r>
              <a:rPr lang="ja-JP" altLang="en-US" sz="1600" dirty="0" smtClean="0">
                <a:latin typeface="+mj-ea"/>
                <a:ea typeface="+mj-ea"/>
              </a:rPr>
              <a:t>・　</a:t>
            </a:r>
            <a:r>
              <a:rPr lang="ja-JP" altLang="en-US" sz="1600" dirty="0">
                <a:latin typeface="+mj-ea"/>
                <a:ea typeface="+mj-ea"/>
              </a:rPr>
              <a:t>７７</a:t>
            </a:r>
            <a:endParaRPr lang="en-US" altLang="ja-JP" sz="1600" dirty="0" smtClean="0">
              <a:latin typeface="+mj-ea"/>
              <a:ea typeface="+mj-ea"/>
            </a:endParaRPr>
          </a:p>
          <a:p>
            <a:pPr marL="0" indent="0">
              <a:buNone/>
            </a:pPr>
            <a:endParaRPr lang="en-US" altLang="ja-JP" sz="1600" dirty="0">
              <a:latin typeface="+mj-ea"/>
              <a:ea typeface="+mj-ea"/>
            </a:endParaRPr>
          </a:p>
          <a:p>
            <a:pPr marL="0" indent="0">
              <a:buNone/>
            </a:pPr>
            <a:r>
              <a:rPr lang="ja-JP" altLang="en-US" sz="1600" dirty="0">
                <a:latin typeface="+mj-ea"/>
                <a:ea typeface="+mj-ea"/>
              </a:rPr>
              <a:t>６</a:t>
            </a:r>
            <a:r>
              <a:rPr lang="ja-JP" altLang="en-US" sz="1600" dirty="0" smtClean="0">
                <a:latin typeface="+mj-ea"/>
                <a:ea typeface="+mj-ea"/>
              </a:rPr>
              <a:t>．円滑な組織運営のためのポイント　　　　　　　　　　　　　　　　　　・</a:t>
            </a:r>
            <a:r>
              <a:rPr lang="ja-JP" altLang="en-US" sz="1600" dirty="0">
                <a:latin typeface="+mj-ea"/>
                <a:ea typeface="+mj-ea"/>
              </a:rPr>
              <a:t>・・・・・・・・・・・・・</a:t>
            </a:r>
            <a:r>
              <a:rPr lang="ja-JP" altLang="en-US" sz="1600" dirty="0" smtClean="0">
                <a:latin typeface="+mj-ea"/>
                <a:ea typeface="+mj-ea"/>
              </a:rPr>
              <a:t>・　</a:t>
            </a:r>
            <a:r>
              <a:rPr lang="ja-JP" altLang="en-US" sz="1600" dirty="0">
                <a:latin typeface="+mj-ea"/>
                <a:ea typeface="+mj-ea"/>
              </a:rPr>
              <a:t>７９</a:t>
            </a:r>
            <a:endParaRPr lang="en-US" altLang="ja-JP" dirty="0"/>
          </a:p>
          <a:p>
            <a:pPr marL="0" indent="0">
              <a:buNone/>
            </a:pPr>
            <a:endParaRPr lang="ja-JP" altLang="en-US" sz="1600" dirty="0">
              <a:latin typeface="+mj-ea"/>
              <a:ea typeface="+mj-ea"/>
            </a:endParaRPr>
          </a:p>
        </p:txBody>
      </p:sp>
    </p:spTree>
    <p:extLst>
      <p:ext uri="{BB962C8B-B14F-4D97-AF65-F5344CB8AC3E}">
        <p14:creationId xmlns:p14="http://schemas.microsoft.com/office/powerpoint/2010/main" val="30993680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0208" y="1556792"/>
            <a:ext cx="8229600" cy="1143000"/>
          </a:xfrm>
        </p:spPr>
        <p:txBody>
          <a:bodyPr>
            <a:normAutofit fontScale="90000"/>
          </a:bodyPr>
          <a:lstStyle/>
          <a:p>
            <a:pPr marL="0" indent="0" algn="l"/>
            <a:r>
              <a:rPr lang="ja-JP" altLang="en-US" sz="2000" b="1" dirty="0"/>
              <a:t>②防草シートの</a:t>
            </a:r>
            <a:r>
              <a:rPr lang="ja-JP" altLang="en-US" sz="2000" b="1" dirty="0" smtClean="0"/>
              <a:t>設置</a:t>
            </a:r>
            <a:r>
              <a:rPr lang="en-US" altLang="ja-JP" sz="2000" b="1" dirty="0" smtClean="0"/>
              <a:t/>
            </a:r>
            <a:br>
              <a:rPr lang="en-US" altLang="ja-JP" sz="2000" b="1" dirty="0" smtClean="0"/>
            </a:br>
            <a:r>
              <a:rPr lang="en-US" altLang="ja-JP" sz="2000" b="1" dirty="0"/>
              <a:t/>
            </a:r>
            <a:br>
              <a:rPr lang="en-US" altLang="ja-JP" sz="2000" b="1" dirty="0"/>
            </a:br>
            <a:r>
              <a:rPr lang="ja-JP" altLang="en-US" sz="2000" b="1" dirty="0"/>
              <a:t>　  防草シートの設置は使用する防草シートのメーカーに確認する必要があるが、共通的に以下の点に留意する。</a:t>
            </a:r>
            <a:br>
              <a:rPr lang="ja-JP" altLang="en-US" sz="2000" b="1" dirty="0"/>
            </a:br>
            <a:r>
              <a:rPr lang="ja-JP" altLang="en-US" sz="2000" b="1" dirty="0"/>
              <a:t>　・上部と下部の重ねは上部が表となるよう設置する。</a:t>
            </a:r>
            <a:br>
              <a:rPr lang="ja-JP" altLang="en-US" sz="2000" b="1" dirty="0"/>
            </a:br>
            <a:r>
              <a:rPr lang="ja-JP" altLang="en-US" sz="2000" b="1" dirty="0"/>
              <a:t>　　 </a:t>
            </a:r>
            <a:r>
              <a:rPr lang="ja-JP" altLang="en-US" sz="2000" b="1" dirty="0" smtClean="0"/>
              <a:t>横</a:t>
            </a:r>
            <a:r>
              <a:rPr lang="ja-JP" altLang="en-US" sz="2000" b="1" dirty="0"/>
              <a:t>方向の重ねは、雨の流れや風向き等を考慮して設置する。</a:t>
            </a:r>
            <a:br>
              <a:rPr lang="ja-JP" altLang="en-US" sz="2000" b="1" dirty="0"/>
            </a:br>
            <a:r>
              <a:rPr lang="ja-JP" altLang="en-US" sz="2000" b="1" dirty="0"/>
              <a:t>　・重ね部はメーカーの定める重ね代及び接着方法（専用の接着剤等）にて確実に</a:t>
            </a:r>
            <a:r>
              <a:rPr lang="en-US" altLang="ja-JP" sz="2000" b="1" dirty="0"/>
              <a:t/>
            </a:r>
            <a:br>
              <a:rPr lang="en-US" altLang="ja-JP" sz="2000" b="1" dirty="0"/>
            </a:br>
            <a:r>
              <a:rPr lang="ja-JP" altLang="en-US" sz="2000" b="1" dirty="0"/>
              <a:t>　　行う。</a:t>
            </a:r>
            <a:br>
              <a:rPr lang="ja-JP" altLang="en-US" sz="2000" b="1" dirty="0"/>
            </a:br>
            <a:r>
              <a:rPr lang="ja-JP" altLang="en-US" sz="2000" b="1" dirty="0"/>
              <a:t>　・めくれ防止のため、メーカーの定める端部処理（構造物周辺を含め）を確実に行う。</a:t>
            </a:r>
            <a:br>
              <a:rPr lang="ja-JP" altLang="en-US" sz="2000" b="1" dirty="0"/>
            </a:br>
            <a:r>
              <a:rPr lang="ja-JP" altLang="en-US" sz="2000" b="1" dirty="0"/>
              <a:t>　・設置にあたっては、広げすぎると風に煽られ作業効率が悪くなることから</a:t>
            </a:r>
            <a:r>
              <a:rPr lang="ja-JP" altLang="en-US" sz="2000" b="1" dirty="0" err="1"/>
              <a:t>留意す</a:t>
            </a:r>
            <a:r>
              <a:rPr lang="en-US" altLang="ja-JP" sz="2000" b="1" dirty="0"/>
              <a:t/>
            </a:r>
            <a:br>
              <a:rPr lang="en-US" altLang="ja-JP" sz="2000" b="1" dirty="0"/>
            </a:br>
            <a:r>
              <a:rPr lang="ja-JP" altLang="en-US" sz="2000" b="1" dirty="0"/>
              <a:t>　　る。</a:t>
            </a:r>
            <a:r>
              <a:rPr lang="ja-JP" altLang="en-US" sz="1800" b="1" dirty="0"/>
              <a:t/>
            </a:r>
            <a:br>
              <a:rPr lang="ja-JP" altLang="en-US" sz="1800" b="1" dirty="0"/>
            </a:br>
            <a:endParaRPr kumimoji="1" lang="ja-JP" altLang="en-US" sz="1800" dirty="0"/>
          </a:p>
        </p:txBody>
      </p:sp>
      <p:pic>
        <p:nvPicPr>
          <p:cNvPr id="6" name="図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3568" y="3645024"/>
            <a:ext cx="7890118" cy="2736304"/>
          </a:xfrm>
          <a:prstGeom prst="rect">
            <a:avLst/>
          </a:prstGeom>
        </p:spPr>
      </p:pic>
      <p:sp>
        <p:nvSpPr>
          <p:cNvPr id="7" name="正方形/長方形 6"/>
          <p:cNvSpPr/>
          <p:nvPr/>
        </p:nvSpPr>
        <p:spPr>
          <a:xfrm>
            <a:off x="179512" y="116632"/>
            <a:ext cx="1854995" cy="369332"/>
          </a:xfrm>
          <a:prstGeom prst="rect">
            <a:avLst/>
          </a:prstGeom>
        </p:spPr>
        <p:txBody>
          <a:bodyPr wrap="none">
            <a:spAutoFit/>
          </a:bodyPr>
          <a:lstStyle/>
          <a:p>
            <a:r>
              <a:rPr lang="ja-JP" altLang="en-US" b="1" dirty="0"/>
              <a:t>３）各工種の説明</a:t>
            </a:r>
            <a:endParaRPr lang="ja-JP" altLang="en-US" dirty="0"/>
          </a:p>
        </p:txBody>
      </p:sp>
      <p:sp>
        <p:nvSpPr>
          <p:cNvPr id="5" name="正方形/長方形 4"/>
          <p:cNvSpPr/>
          <p:nvPr/>
        </p:nvSpPr>
        <p:spPr>
          <a:xfrm>
            <a:off x="8532440" y="6408712"/>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２７</a:t>
            </a:r>
            <a:endParaRPr kumimoji="1" lang="en-US" altLang="ja-JP" dirty="0" smtClean="0">
              <a:solidFill>
                <a:schemeClr val="tx1"/>
              </a:solidFill>
            </a:endParaRPr>
          </a:p>
        </p:txBody>
      </p:sp>
    </p:spTree>
    <p:extLst>
      <p:ext uri="{BB962C8B-B14F-4D97-AF65-F5344CB8AC3E}">
        <p14:creationId xmlns:p14="http://schemas.microsoft.com/office/powerpoint/2010/main" val="38495512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218685" y="5229200"/>
            <a:ext cx="2520280" cy="1224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22" name="正方形/長方形 21"/>
          <p:cNvSpPr/>
          <p:nvPr/>
        </p:nvSpPr>
        <p:spPr>
          <a:xfrm>
            <a:off x="194776" y="18563"/>
            <a:ext cx="8702324" cy="507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smtClean="0">
                <a:solidFill>
                  <a:schemeClr val="tx1"/>
                </a:solidFill>
              </a:rPr>
              <a:t>　</a:t>
            </a:r>
            <a:r>
              <a:rPr kumimoji="1" lang="ja-JP" altLang="en-US" b="1" dirty="0" smtClean="0">
                <a:solidFill>
                  <a:schemeClr val="tx1"/>
                </a:solidFill>
              </a:rPr>
              <a:t>３）各工種の説明</a:t>
            </a:r>
            <a:r>
              <a:rPr lang="ja-JP" altLang="en-US" b="1" dirty="0">
                <a:solidFill>
                  <a:schemeClr val="tx1"/>
                </a:solidFill>
              </a:rPr>
              <a:t>　</a:t>
            </a:r>
            <a:r>
              <a:rPr lang="ja-JP" altLang="en-US" b="1" dirty="0" smtClean="0">
                <a:solidFill>
                  <a:schemeClr val="tx1"/>
                </a:solidFill>
              </a:rPr>
              <a:t>　  　</a:t>
            </a:r>
            <a:endParaRPr lang="en-US" altLang="ja-JP" b="1" dirty="0" smtClean="0">
              <a:solidFill>
                <a:schemeClr val="tx1"/>
              </a:solidFill>
            </a:endParaRPr>
          </a:p>
        </p:txBody>
      </p:sp>
      <p:sp>
        <p:nvSpPr>
          <p:cNvPr id="29" name="正方形/長方形 28"/>
          <p:cNvSpPr/>
          <p:nvPr/>
        </p:nvSpPr>
        <p:spPr>
          <a:xfrm>
            <a:off x="546299" y="820411"/>
            <a:ext cx="8136905" cy="1215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③止めピン設置箇所のマーキング・止めピン設置</a:t>
            </a:r>
            <a:endParaRPr lang="en-US" altLang="ja-JP" b="1" dirty="0" smtClean="0">
              <a:solidFill>
                <a:schemeClr val="tx1"/>
              </a:solidFill>
            </a:endParaRPr>
          </a:p>
          <a:p>
            <a:r>
              <a:rPr lang="ja-JP" altLang="en-US" b="1" dirty="0">
                <a:solidFill>
                  <a:schemeClr val="tx1"/>
                </a:solidFill>
              </a:rPr>
              <a:t>　</a:t>
            </a:r>
            <a:r>
              <a:rPr lang="ja-JP" altLang="en-US" b="1" dirty="0" smtClean="0">
                <a:solidFill>
                  <a:schemeClr val="tx1"/>
                </a:solidFill>
              </a:rPr>
              <a:t> ・防草</a:t>
            </a:r>
            <a:r>
              <a:rPr lang="ja-JP" altLang="en-US" b="1" dirty="0">
                <a:solidFill>
                  <a:schemeClr val="tx1"/>
                </a:solidFill>
              </a:rPr>
              <a:t>シートの材料に規定された位置・間隔に巻尺等を</a:t>
            </a:r>
            <a:r>
              <a:rPr lang="ja-JP" altLang="en-US" b="1" dirty="0" smtClean="0">
                <a:solidFill>
                  <a:schemeClr val="tx1"/>
                </a:solidFill>
              </a:rPr>
              <a:t>用いてチョークに</a:t>
            </a:r>
            <a:r>
              <a:rPr lang="ja-JP" altLang="en-US" b="1" dirty="0">
                <a:solidFill>
                  <a:schemeClr val="tx1"/>
                </a:solidFill>
              </a:rPr>
              <a:t>より</a:t>
            </a:r>
            <a:r>
              <a:rPr lang="ja-JP" altLang="en-US" b="1" dirty="0" smtClean="0">
                <a:solidFill>
                  <a:schemeClr val="tx1"/>
                </a:solidFill>
              </a:rPr>
              <a:t>マー</a:t>
            </a:r>
            <a:endParaRPr lang="en-US" altLang="ja-JP" b="1" dirty="0" smtClean="0">
              <a:solidFill>
                <a:schemeClr val="tx1"/>
              </a:solidFill>
            </a:endParaRPr>
          </a:p>
          <a:p>
            <a:r>
              <a:rPr lang="ja-JP" altLang="en-US" b="1" dirty="0">
                <a:solidFill>
                  <a:schemeClr val="tx1"/>
                </a:solidFill>
              </a:rPr>
              <a:t>　</a:t>
            </a:r>
            <a:r>
              <a:rPr lang="ja-JP" altLang="en-US" b="1" dirty="0" smtClean="0">
                <a:solidFill>
                  <a:schemeClr val="tx1"/>
                </a:solidFill>
              </a:rPr>
              <a:t>　キング</a:t>
            </a:r>
            <a:r>
              <a:rPr lang="ja-JP" altLang="en-US" b="1" dirty="0">
                <a:solidFill>
                  <a:schemeClr val="tx1"/>
                </a:solidFill>
              </a:rPr>
              <a:t>する。</a:t>
            </a:r>
          </a:p>
          <a:p>
            <a:r>
              <a:rPr lang="ja-JP" altLang="en-US" b="1" dirty="0">
                <a:solidFill>
                  <a:schemeClr val="tx1"/>
                </a:solidFill>
              </a:rPr>
              <a:t>　</a:t>
            </a:r>
            <a:r>
              <a:rPr lang="ja-JP" altLang="en-US" b="1" dirty="0" smtClean="0">
                <a:solidFill>
                  <a:schemeClr val="tx1"/>
                </a:solidFill>
              </a:rPr>
              <a:t> ・マーキング</a:t>
            </a:r>
            <a:r>
              <a:rPr lang="ja-JP" altLang="en-US" b="1" dirty="0">
                <a:solidFill>
                  <a:schemeClr val="tx1"/>
                </a:solidFill>
              </a:rPr>
              <a:t>した箇所にハンマー等を用いて止めピンを所定の深さまで打ち込む。</a:t>
            </a:r>
          </a:p>
          <a:p>
            <a:r>
              <a:rPr lang="ja-JP" altLang="en-US" b="1" dirty="0">
                <a:solidFill>
                  <a:schemeClr val="tx1"/>
                </a:solidFill>
              </a:rPr>
              <a:t>　</a:t>
            </a:r>
            <a:r>
              <a:rPr lang="ja-JP" altLang="en-US" b="1" dirty="0" smtClean="0">
                <a:solidFill>
                  <a:schemeClr val="tx1"/>
                </a:solidFill>
              </a:rPr>
              <a:t> ・石</a:t>
            </a:r>
            <a:r>
              <a:rPr lang="ja-JP" altLang="en-US" b="1" dirty="0">
                <a:solidFill>
                  <a:schemeClr val="tx1"/>
                </a:solidFill>
              </a:rPr>
              <a:t>等の傷害物により、打ち損じがある場合には、若干方向を変えるなどして</a:t>
            </a:r>
            <a:r>
              <a:rPr lang="ja-JP" altLang="en-US" b="1" dirty="0" smtClean="0">
                <a:solidFill>
                  <a:schemeClr val="tx1"/>
                </a:solidFill>
              </a:rPr>
              <a:t>打</a:t>
            </a:r>
            <a:endParaRPr lang="en-US" altLang="ja-JP" b="1" dirty="0" smtClean="0">
              <a:solidFill>
                <a:schemeClr val="tx1"/>
              </a:solidFill>
            </a:endParaRPr>
          </a:p>
          <a:p>
            <a:r>
              <a:rPr lang="ja-JP" altLang="en-US" b="1" dirty="0">
                <a:solidFill>
                  <a:schemeClr val="tx1"/>
                </a:solidFill>
              </a:rPr>
              <a:t>　</a:t>
            </a:r>
            <a:r>
              <a:rPr lang="ja-JP" altLang="en-US" b="1" dirty="0" smtClean="0">
                <a:solidFill>
                  <a:schemeClr val="tx1"/>
                </a:solidFill>
              </a:rPr>
              <a:t>　</a:t>
            </a:r>
            <a:r>
              <a:rPr lang="ja-JP" altLang="en-US" b="1" dirty="0" err="1" smtClean="0">
                <a:solidFill>
                  <a:schemeClr val="tx1"/>
                </a:solidFill>
              </a:rPr>
              <a:t>ち</a:t>
            </a:r>
            <a:r>
              <a:rPr lang="ja-JP" altLang="en-US" b="1" dirty="0">
                <a:solidFill>
                  <a:schemeClr val="tx1"/>
                </a:solidFill>
              </a:rPr>
              <a:t>込む</a:t>
            </a:r>
            <a:r>
              <a:rPr lang="ja-JP" altLang="en-US" b="1" dirty="0" smtClean="0">
                <a:solidFill>
                  <a:schemeClr val="tx1"/>
                </a:solidFill>
              </a:rPr>
              <a:t>が、ピン</a:t>
            </a:r>
            <a:r>
              <a:rPr lang="ja-JP" altLang="en-US" b="1" dirty="0">
                <a:solidFill>
                  <a:schemeClr val="tx1"/>
                </a:solidFill>
              </a:rPr>
              <a:t>の打ち位置を変える場合には打ち損じたピンから雑草が発生</a:t>
            </a:r>
            <a:r>
              <a:rPr lang="ja-JP" altLang="en-US" b="1" dirty="0" smtClean="0">
                <a:solidFill>
                  <a:schemeClr val="tx1"/>
                </a:solidFill>
              </a:rPr>
              <a:t>し</a:t>
            </a:r>
            <a:endParaRPr lang="en-US" altLang="ja-JP" b="1" dirty="0" smtClean="0">
              <a:solidFill>
                <a:schemeClr val="tx1"/>
              </a:solidFill>
            </a:endParaRPr>
          </a:p>
          <a:p>
            <a:r>
              <a:rPr lang="ja-JP" altLang="en-US" b="1" dirty="0">
                <a:solidFill>
                  <a:schemeClr val="tx1"/>
                </a:solidFill>
              </a:rPr>
              <a:t>　</a:t>
            </a:r>
            <a:r>
              <a:rPr lang="ja-JP" altLang="en-US" b="1" dirty="0" smtClean="0">
                <a:solidFill>
                  <a:schemeClr val="tx1"/>
                </a:solidFill>
              </a:rPr>
              <a:t>　ないようテープ等</a:t>
            </a:r>
            <a:r>
              <a:rPr lang="ja-JP" altLang="en-US" b="1" dirty="0">
                <a:solidFill>
                  <a:schemeClr val="tx1"/>
                </a:solidFill>
              </a:rPr>
              <a:t>を貼る。</a:t>
            </a:r>
            <a:endParaRPr kumimoji="1" lang="ja-JP" altLang="en-US" b="1" dirty="0">
              <a:solidFill>
                <a:schemeClr val="tx1"/>
              </a:solidFill>
            </a:endParaRPr>
          </a:p>
        </p:txBody>
      </p:sp>
      <p:pic>
        <p:nvPicPr>
          <p:cNvPr id="16" name="図 1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99592" y="2396370"/>
            <a:ext cx="5759823" cy="2040742"/>
          </a:xfrm>
          <a:prstGeom prst="rect">
            <a:avLst/>
          </a:prstGeom>
        </p:spPr>
      </p:pic>
      <p:sp>
        <p:nvSpPr>
          <p:cNvPr id="17" name="正方形/長方形 16"/>
          <p:cNvSpPr/>
          <p:nvPr/>
        </p:nvSpPr>
        <p:spPr>
          <a:xfrm>
            <a:off x="485998" y="4225416"/>
            <a:ext cx="8382635" cy="1215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b="1" dirty="0">
                <a:solidFill>
                  <a:schemeClr val="tx1"/>
                </a:solidFill>
              </a:rPr>
              <a:t>※</a:t>
            </a:r>
            <a:r>
              <a:rPr lang="ja-JP" altLang="en-US" b="1" dirty="0" smtClean="0">
                <a:solidFill>
                  <a:schemeClr val="tx1"/>
                </a:solidFill>
              </a:rPr>
              <a:t>止めピン打込配列例（メーカー、防草シートの種類によって異なる。）</a:t>
            </a:r>
            <a:endParaRPr lang="en-US" altLang="ja-JP" b="1" dirty="0" smtClean="0">
              <a:solidFill>
                <a:schemeClr val="tx1"/>
              </a:solidFill>
            </a:endParaRPr>
          </a:p>
          <a:p>
            <a:r>
              <a:rPr lang="ja-JP" altLang="en-US" b="1" dirty="0">
                <a:solidFill>
                  <a:schemeClr val="tx1"/>
                </a:solidFill>
              </a:rPr>
              <a:t>　 </a:t>
            </a:r>
            <a:r>
              <a:rPr lang="ja-JP" altLang="en-US" b="1" dirty="0" smtClean="0">
                <a:solidFill>
                  <a:schemeClr val="tx1"/>
                </a:solidFill>
              </a:rPr>
              <a:t>防草</a:t>
            </a:r>
            <a:r>
              <a:rPr lang="ja-JP" altLang="en-US" b="1" dirty="0">
                <a:solidFill>
                  <a:schemeClr val="tx1"/>
                </a:solidFill>
              </a:rPr>
              <a:t>シートの周りや重ね部は</a:t>
            </a:r>
            <a:r>
              <a:rPr lang="en-US" altLang="ja-JP" b="1" dirty="0">
                <a:solidFill>
                  <a:schemeClr val="tx1"/>
                </a:solidFill>
              </a:rPr>
              <a:t>50cm</a:t>
            </a:r>
            <a:r>
              <a:rPr lang="ja-JP" altLang="en-US" b="1" dirty="0">
                <a:solidFill>
                  <a:schemeClr val="tx1"/>
                </a:solidFill>
              </a:rPr>
              <a:t>間隔、内側は</a:t>
            </a:r>
            <a:r>
              <a:rPr lang="en-US" altLang="ja-JP" b="1" dirty="0">
                <a:solidFill>
                  <a:schemeClr val="tx1"/>
                </a:solidFill>
              </a:rPr>
              <a:t>100cm</a:t>
            </a:r>
            <a:r>
              <a:rPr lang="ja-JP" altLang="en-US" b="1" dirty="0">
                <a:solidFill>
                  <a:schemeClr val="tx1"/>
                </a:solidFill>
              </a:rPr>
              <a:t>間隔で打設する</a:t>
            </a:r>
            <a:r>
              <a:rPr lang="ja-JP" altLang="en-US" b="1" dirty="0" smtClean="0">
                <a:solidFill>
                  <a:schemeClr val="tx1"/>
                </a:solidFill>
              </a:rPr>
              <a:t>。</a:t>
            </a:r>
            <a:endParaRPr lang="en-US" altLang="ja-JP" b="1" dirty="0" smtClean="0">
              <a:solidFill>
                <a:schemeClr val="tx1"/>
              </a:solidFill>
            </a:endParaRPr>
          </a:p>
          <a:p>
            <a:endParaRPr kumimoji="1" lang="ja-JP" altLang="en-US" sz="1400" b="1" dirty="0">
              <a:solidFill>
                <a:schemeClr val="tx1"/>
              </a:solidFill>
            </a:endParaRPr>
          </a:p>
        </p:txBody>
      </p:sp>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0" y="5625464"/>
            <a:ext cx="3633007" cy="1259920"/>
          </a:xfrm>
          <a:prstGeom prst="rect">
            <a:avLst/>
          </a:prstGeom>
        </p:spPr>
      </p:pic>
      <p:pic>
        <p:nvPicPr>
          <p:cNvPr id="3" name="図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11961" y="5008248"/>
            <a:ext cx="4104456" cy="1877136"/>
          </a:xfrm>
          <a:prstGeom prst="rect">
            <a:avLst/>
          </a:prstGeom>
        </p:spPr>
      </p:pic>
      <p:sp>
        <p:nvSpPr>
          <p:cNvPr id="10" name="正方形/長方形 9"/>
          <p:cNvSpPr/>
          <p:nvPr/>
        </p:nvSpPr>
        <p:spPr>
          <a:xfrm>
            <a:off x="8532440" y="53682"/>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tx1"/>
                </a:solidFill>
              </a:rPr>
              <a:t>２８</a:t>
            </a:r>
            <a:endParaRPr kumimoji="1" lang="en-US" altLang="ja-JP" dirty="0" smtClean="0">
              <a:solidFill>
                <a:schemeClr val="tx1"/>
              </a:solidFill>
            </a:endParaRPr>
          </a:p>
        </p:txBody>
      </p:sp>
    </p:spTree>
    <p:extLst>
      <p:ext uri="{BB962C8B-B14F-4D97-AF65-F5344CB8AC3E}">
        <p14:creationId xmlns:p14="http://schemas.microsoft.com/office/powerpoint/2010/main" val="10408043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218685" y="5229200"/>
            <a:ext cx="2520280" cy="1224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22" name="正方形/長方形 21"/>
          <p:cNvSpPr/>
          <p:nvPr/>
        </p:nvSpPr>
        <p:spPr>
          <a:xfrm>
            <a:off x="177934" y="185300"/>
            <a:ext cx="8702324" cy="507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smtClean="0">
                <a:solidFill>
                  <a:schemeClr val="tx1"/>
                </a:solidFill>
              </a:rPr>
              <a:t>　</a:t>
            </a:r>
            <a:r>
              <a:rPr kumimoji="1" lang="ja-JP" altLang="en-US" b="1" dirty="0" smtClean="0">
                <a:solidFill>
                  <a:schemeClr val="tx1"/>
                </a:solidFill>
              </a:rPr>
              <a:t>３）各工種の説明</a:t>
            </a:r>
            <a:r>
              <a:rPr lang="ja-JP" altLang="en-US" sz="1400" b="1" dirty="0">
                <a:solidFill>
                  <a:schemeClr val="tx1"/>
                </a:solidFill>
              </a:rPr>
              <a:t>　</a:t>
            </a:r>
            <a:r>
              <a:rPr lang="ja-JP" altLang="en-US" sz="1400" b="1" dirty="0" smtClean="0">
                <a:solidFill>
                  <a:schemeClr val="tx1"/>
                </a:solidFill>
              </a:rPr>
              <a:t>　  　</a:t>
            </a:r>
            <a:endParaRPr lang="en-US" altLang="ja-JP" sz="1400" b="1" dirty="0" smtClean="0">
              <a:solidFill>
                <a:schemeClr val="tx1"/>
              </a:solidFill>
            </a:endParaRPr>
          </a:p>
        </p:txBody>
      </p:sp>
      <p:sp>
        <p:nvSpPr>
          <p:cNvPr id="29" name="正方形/長方形 28"/>
          <p:cNvSpPr/>
          <p:nvPr/>
        </p:nvSpPr>
        <p:spPr>
          <a:xfrm>
            <a:off x="539552" y="1046620"/>
            <a:ext cx="8136905" cy="15266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rPr>
              <a:t>④止めピン頭部への粘着テープの</a:t>
            </a:r>
            <a:r>
              <a:rPr lang="ja-JP" altLang="en-US" b="1" dirty="0" smtClean="0">
                <a:solidFill>
                  <a:schemeClr val="tx1"/>
                </a:solidFill>
              </a:rPr>
              <a:t>設置</a:t>
            </a:r>
            <a:endParaRPr lang="en-US" altLang="ja-JP" b="1" dirty="0" smtClean="0">
              <a:solidFill>
                <a:schemeClr val="tx1"/>
              </a:solidFill>
            </a:endParaRPr>
          </a:p>
          <a:p>
            <a:endParaRPr lang="en-US" altLang="ja-JP" b="1" dirty="0" smtClean="0">
              <a:solidFill>
                <a:schemeClr val="tx1"/>
              </a:solidFill>
            </a:endParaRPr>
          </a:p>
          <a:p>
            <a:r>
              <a:rPr lang="ja-JP" altLang="en-US" b="1" dirty="0">
                <a:solidFill>
                  <a:schemeClr val="tx1"/>
                </a:solidFill>
              </a:rPr>
              <a:t>　</a:t>
            </a:r>
            <a:r>
              <a:rPr lang="ja-JP" altLang="en-US" b="1" dirty="0" smtClean="0">
                <a:solidFill>
                  <a:schemeClr val="tx1"/>
                </a:solidFill>
              </a:rPr>
              <a:t> ・止め</a:t>
            </a:r>
            <a:r>
              <a:rPr lang="ja-JP" altLang="en-US" b="1" dirty="0">
                <a:solidFill>
                  <a:schemeClr val="tx1"/>
                </a:solidFill>
              </a:rPr>
              <a:t>ピンの保護・ピン穴からの雑草対策のため、止めピン表面部にテープを</a:t>
            </a:r>
            <a:r>
              <a:rPr lang="ja-JP" altLang="en-US" b="1" dirty="0" smtClean="0">
                <a:solidFill>
                  <a:schemeClr val="tx1"/>
                </a:solidFill>
              </a:rPr>
              <a:t>貼</a:t>
            </a:r>
            <a:endParaRPr lang="en-US" altLang="ja-JP" b="1" dirty="0" smtClean="0">
              <a:solidFill>
                <a:schemeClr val="tx1"/>
              </a:solidFill>
            </a:endParaRPr>
          </a:p>
          <a:p>
            <a:r>
              <a:rPr lang="ja-JP" altLang="en-US" b="1" dirty="0">
                <a:solidFill>
                  <a:schemeClr val="tx1"/>
                </a:solidFill>
              </a:rPr>
              <a:t>　</a:t>
            </a:r>
            <a:r>
              <a:rPr lang="ja-JP" altLang="en-US" b="1" dirty="0" smtClean="0">
                <a:solidFill>
                  <a:schemeClr val="tx1"/>
                </a:solidFill>
              </a:rPr>
              <a:t>　付ける。</a:t>
            </a:r>
            <a:endParaRPr lang="ja-JP" altLang="en-US" b="1" dirty="0">
              <a:solidFill>
                <a:schemeClr val="tx1"/>
              </a:solidFill>
            </a:endParaRPr>
          </a:p>
          <a:p>
            <a:r>
              <a:rPr lang="ja-JP" altLang="en-US" b="1" dirty="0">
                <a:solidFill>
                  <a:schemeClr val="tx1"/>
                </a:solidFill>
              </a:rPr>
              <a:t>　 </a:t>
            </a:r>
            <a:r>
              <a:rPr lang="ja-JP" altLang="en-US" b="1" dirty="0" smtClean="0">
                <a:solidFill>
                  <a:schemeClr val="tx1"/>
                </a:solidFill>
              </a:rPr>
              <a:t>・貼付</a:t>
            </a:r>
            <a:r>
              <a:rPr lang="ja-JP" altLang="en-US" b="1" dirty="0">
                <a:solidFill>
                  <a:schemeClr val="tx1"/>
                </a:solidFill>
              </a:rPr>
              <a:t>ける前にピン周りの砂埃等を払い、しっかり圧着するよう貼</a:t>
            </a:r>
            <a:r>
              <a:rPr lang="ja-JP" altLang="en-US" b="1" dirty="0" smtClean="0">
                <a:solidFill>
                  <a:schemeClr val="tx1"/>
                </a:solidFill>
              </a:rPr>
              <a:t>付ける。</a:t>
            </a:r>
            <a:endParaRPr lang="ja-JP" altLang="en-US" b="1" dirty="0">
              <a:solidFill>
                <a:schemeClr val="tx1"/>
              </a:solidFill>
            </a:endParaRPr>
          </a:p>
          <a:p>
            <a:r>
              <a:rPr lang="ja-JP" altLang="en-US" b="1" dirty="0">
                <a:solidFill>
                  <a:schemeClr val="tx1"/>
                </a:solidFill>
              </a:rPr>
              <a:t>　　 </a:t>
            </a:r>
            <a:r>
              <a:rPr lang="ja-JP" altLang="en-US" b="1" dirty="0" smtClean="0">
                <a:solidFill>
                  <a:schemeClr val="tx1"/>
                </a:solidFill>
              </a:rPr>
              <a:t>四隅</a:t>
            </a:r>
            <a:r>
              <a:rPr lang="ja-JP" altLang="en-US" b="1" dirty="0">
                <a:solidFill>
                  <a:schemeClr val="tx1"/>
                </a:solidFill>
              </a:rPr>
              <a:t>は砂埃がたまりやすく剥がれやすいため特に四隅はしっかり貼</a:t>
            </a:r>
            <a:r>
              <a:rPr lang="ja-JP" altLang="en-US" b="1" dirty="0" smtClean="0">
                <a:solidFill>
                  <a:schemeClr val="tx1"/>
                </a:solidFill>
              </a:rPr>
              <a:t>付ける。</a:t>
            </a:r>
            <a:endParaRPr lang="ja-JP" altLang="en-US" b="1" dirty="0">
              <a:solidFill>
                <a:schemeClr val="tx1"/>
              </a:solidFill>
            </a:endParaRPr>
          </a:p>
          <a:p>
            <a:r>
              <a:rPr lang="ja-JP" altLang="en-US" b="1" dirty="0">
                <a:solidFill>
                  <a:schemeClr val="tx1"/>
                </a:solidFill>
              </a:rPr>
              <a:t>　</a:t>
            </a:r>
            <a:r>
              <a:rPr lang="ja-JP" altLang="en-US" b="1" dirty="0" smtClean="0">
                <a:solidFill>
                  <a:schemeClr val="tx1"/>
                </a:solidFill>
              </a:rPr>
              <a:t> ・貼り付け</a:t>
            </a:r>
            <a:r>
              <a:rPr lang="ja-JP" altLang="en-US" b="1" dirty="0">
                <a:solidFill>
                  <a:schemeClr val="tx1"/>
                </a:solidFill>
              </a:rPr>
              <a:t>面が濡れていると接着力が低下するため、貼付け面が乾燥している</a:t>
            </a:r>
            <a:r>
              <a:rPr lang="ja-JP" altLang="en-US" b="1" dirty="0" err="1" smtClean="0">
                <a:solidFill>
                  <a:schemeClr val="tx1"/>
                </a:solidFill>
              </a:rPr>
              <a:t>こ</a:t>
            </a:r>
            <a:endParaRPr lang="en-US" altLang="ja-JP" b="1" dirty="0" smtClean="0">
              <a:solidFill>
                <a:schemeClr val="tx1"/>
              </a:solidFill>
            </a:endParaRPr>
          </a:p>
          <a:p>
            <a:r>
              <a:rPr lang="ja-JP" altLang="en-US" b="1" dirty="0">
                <a:solidFill>
                  <a:schemeClr val="tx1"/>
                </a:solidFill>
              </a:rPr>
              <a:t>　</a:t>
            </a:r>
            <a:r>
              <a:rPr lang="ja-JP" altLang="en-US" b="1" dirty="0" smtClean="0">
                <a:solidFill>
                  <a:schemeClr val="tx1"/>
                </a:solidFill>
              </a:rPr>
              <a:t>　とを確認</a:t>
            </a:r>
            <a:r>
              <a:rPr lang="ja-JP" altLang="en-US" b="1" dirty="0">
                <a:solidFill>
                  <a:schemeClr val="tx1"/>
                </a:solidFill>
              </a:rPr>
              <a:t>して</a:t>
            </a:r>
            <a:r>
              <a:rPr lang="ja-JP" altLang="en-US" b="1" dirty="0" smtClean="0">
                <a:solidFill>
                  <a:schemeClr val="tx1"/>
                </a:solidFill>
              </a:rPr>
              <a:t>貼付ける。</a:t>
            </a:r>
            <a:endParaRPr kumimoji="1" lang="ja-JP" altLang="en-US" b="1" dirty="0">
              <a:solidFill>
                <a:schemeClr val="tx1"/>
              </a:solidFill>
            </a:endParaRPr>
          </a:p>
        </p:txBody>
      </p:sp>
      <p:pic>
        <p:nvPicPr>
          <p:cNvPr id="9" name="図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568" y="3148711"/>
            <a:ext cx="4160416" cy="2944585"/>
          </a:xfrm>
          <a:prstGeom prst="rect">
            <a:avLst/>
          </a:prstGeom>
        </p:spPr>
      </p:pic>
      <p:pic>
        <p:nvPicPr>
          <p:cNvPr id="10" name="図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06512" y="3154666"/>
            <a:ext cx="4195443" cy="2938629"/>
          </a:xfrm>
          <a:prstGeom prst="rect">
            <a:avLst/>
          </a:prstGeom>
        </p:spPr>
      </p:pic>
      <p:sp>
        <p:nvSpPr>
          <p:cNvPr id="8" name="正方形/長方形 7"/>
          <p:cNvSpPr/>
          <p:nvPr/>
        </p:nvSpPr>
        <p:spPr>
          <a:xfrm>
            <a:off x="8557969" y="6433619"/>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tx1"/>
                </a:solidFill>
              </a:rPr>
              <a:t>２９</a:t>
            </a:r>
            <a:endParaRPr kumimoji="1" lang="ja-JP" altLang="en-US" dirty="0">
              <a:solidFill>
                <a:schemeClr val="tx1"/>
              </a:solidFill>
            </a:endParaRPr>
          </a:p>
        </p:txBody>
      </p:sp>
    </p:spTree>
    <p:extLst>
      <p:ext uri="{BB962C8B-B14F-4D97-AF65-F5344CB8AC3E}">
        <p14:creationId xmlns:p14="http://schemas.microsoft.com/office/powerpoint/2010/main" val="38854633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70535"/>
            <a:ext cx="8229600" cy="346050"/>
          </a:xfrm>
        </p:spPr>
        <p:txBody>
          <a:bodyPr>
            <a:noAutofit/>
          </a:bodyPr>
          <a:lstStyle/>
          <a:p>
            <a:pPr algn="l"/>
            <a:r>
              <a:rPr lang="ja-JP" altLang="en-US" sz="1800" b="1" dirty="0"/>
              <a:t>３）各工種の説明</a:t>
            </a:r>
            <a:endParaRPr kumimoji="1" lang="ja-JP" altLang="en-US" sz="1800" dirty="0"/>
          </a:p>
        </p:txBody>
      </p:sp>
      <p:sp>
        <p:nvSpPr>
          <p:cNvPr id="4" name="正方形/長方形 3"/>
          <p:cNvSpPr/>
          <p:nvPr/>
        </p:nvSpPr>
        <p:spPr>
          <a:xfrm>
            <a:off x="539552" y="806160"/>
            <a:ext cx="8136905" cy="17281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⑤</a:t>
            </a:r>
            <a:r>
              <a:rPr lang="ja-JP" altLang="en-US" b="1" dirty="0">
                <a:solidFill>
                  <a:schemeClr val="tx1"/>
                </a:solidFill>
              </a:rPr>
              <a:t>構造物等への</a:t>
            </a:r>
            <a:r>
              <a:rPr lang="ja-JP" altLang="en-US" b="1" dirty="0" smtClean="0">
                <a:solidFill>
                  <a:schemeClr val="tx1"/>
                </a:solidFill>
              </a:rPr>
              <a:t>接着</a:t>
            </a:r>
            <a:endParaRPr lang="en-US" altLang="ja-JP" b="1" dirty="0" smtClean="0">
              <a:solidFill>
                <a:schemeClr val="tx1"/>
              </a:solidFill>
            </a:endParaRPr>
          </a:p>
          <a:p>
            <a:r>
              <a:rPr lang="ja-JP" altLang="en-US" b="1" dirty="0">
                <a:solidFill>
                  <a:schemeClr val="tx1"/>
                </a:solidFill>
              </a:rPr>
              <a:t>　</a:t>
            </a:r>
            <a:r>
              <a:rPr lang="ja-JP" altLang="en-US" b="1" dirty="0" smtClean="0">
                <a:solidFill>
                  <a:schemeClr val="tx1"/>
                </a:solidFill>
              </a:rPr>
              <a:t> 構造</a:t>
            </a:r>
            <a:r>
              <a:rPr lang="ja-JP" altLang="en-US" b="1" dirty="0">
                <a:solidFill>
                  <a:schemeClr val="tx1"/>
                </a:solidFill>
              </a:rPr>
              <a:t>への接着については以下のとおり、施工する。</a:t>
            </a:r>
          </a:p>
          <a:p>
            <a:r>
              <a:rPr lang="ja-JP" altLang="en-US" b="1" dirty="0">
                <a:solidFill>
                  <a:schemeClr val="tx1"/>
                </a:solidFill>
              </a:rPr>
              <a:t>　</a:t>
            </a:r>
            <a:r>
              <a:rPr lang="ja-JP" altLang="en-US" b="1" dirty="0" smtClean="0">
                <a:solidFill>
                  <a:schemeClr val="tx1"/>
                </a:solidFill>
              </a:rPr>
              <a:t> ・設置部</a:t>
            </a:r>
            <a:r>
              <a:rPr lang="ja-JP" altLang="en-US" b="1" dirty="0">
                <a:solidFill>
                  <a:schemeClr val="tx1"/>
                </a:solidFill>
              </a:rPr>
              <a:t>の砂埃・汚れ等を清掃する。</a:t>
            </a:r>
          </a:p>
          <a:p>
            <a:r>
              <a:rPr lang="ja-JP" altLang="en-US" b="1" dirty="0">
                <a:solidFill>
                  <a:schemeClr val="tx1"/>
                </a:solidFill>
              </a:rPr>
              <a:t>　</a:t>
            </a:r>
            <a:r>
              <a:rPr lang="ja-JP" altLang="en-US" b="1" dirty="0" smtClean="0">
                <a:solidFill>
                  <a:schemeClr val="tx1"/>
                </a:solidFill>
              </a:rPr>
              <a:t> ・構造物</a:t>
            </a:r>
            <a:r>
              <a:rPr lang="ja-JP" altLang="en-US" b="1" dirty="0">
                <a:solidFill>
                  <a:schemeClr val="tx1"/>
                </a:solidFill>
              </a:rPr>
              <a:t>には防草ｼｰﾄを</a:t>
            </a:r>
            <a:r>
              <a:rPr lang="en-US" altLang="ja-JP" b="1" dirty="0">
                <a:solidFill>
                  <a:schemeClr val="tx1"/>
                </a:solidFill>
              </a:rPr>
              <a:t>10cm</a:t>
            </a:r>
            <a:r>
              <a:rPr lang="ja-JP" altLang="en-US" b="1" dirty="0">
                <a:solidFill>
                  <a:schemeClr val="tx1"/>
                </a:solidFill>
              </a:rPr>
              <a:t>程度重ねて接着する。</a:t>
            </a:r>
          </a:p>
          <a:p>
            <a:r>
              <a:rPr lang="ja-JP" altLang="en-US" b="1" dirty="0">
                <a:solidFill>
                  <a:schemeClr val="tx1"/>
                </a:solidFill>
              </a:rPr>
              <a:t>　</a:t>
            </a:r>
            <a:r>
              <a:rPr lang="ja-JP" altLang="en-US" b="1" dirty="0" smtClean="0">
                <a:solidFill>
                  <a:schemeClr val="tx1"/>
                </a:solidFill>
              </a:rPr>
              <a:t> ・接着面</a:t>
            </a:r>
            <a:r>
              <a:rPr lang="ja-JP" altLang="en-US" b="1" dirty="0">
                <a:solidFill>
                  <a:schemeClr val="tx1"/>
                </a:solidFill>
              </a:rPr>
              <a:t>が乾燥していることを確認し、防草シート用の接着剤を塗布する。</a:t>
            </a:r>
          </a:p>
          <a:p>
            <a:r>
              <a:rPr lang="ja-JP" altLang="en-US" b="1" dirty="0">
                <a:solidFill>
                  <a:schemeClr val="tx1"/>
                </a:solidFill>
              </a:rPr>
              <a:t>　</a:t>
            </a:r>
            <a:r>
              <a:rPr lang="ja-JP" altLang="en-US" b="1" dirty="0" smtClean="0">
                <a:solidFill>
                  <a:schemeClr val="tx1"/>
                </a:solidFill>
              </a:rPr>
              <a:t> ・防草</a:t>
            </a:r>
            <a:r>
              <a:rPr lang="ja-JP" altLang="en-US" b="1" dirty="0">
                <a:solidFill>
                  <a:schemeClr val="tx1"/>
                </a:solidFill>
              </a:rPr>
              <a:t>シートと構造物が確実に接着するよう手で圧着させる。</a:t>
            </a:r>
          </a:p>
          <a:p>
            <a:r>
              <a:rPr lang="ja-JP" altLang="en-US" b="1" dirty="0">
                <a:solidFill>
                  <a:schemeClr val="tx1"/>
                </a:solidFill>
              </a:rPr>
              <a:t>　</a:t>
            </a:r>
            <a:r>
              <a:rPr lang="ja-JP" altLang="en-US" b="1" dirty="0" smtClean="0">
                <a:solidFill>
                  <a:schemeClr val="tx1"/>
                </a:solidFill>
              </a:rPr>
              <a:t> ・作業完了後</a:t>
            </a:r>
            <a:r>
              <a:rPr lang="ja-JP" altLang="en-US" b="1" dirty="0">
                <a:solidFill>
                  <a:schemeClr val="tx1"/>
                </a:solidFill>
              </a:rPr>
              <a:t>は施工面</a:t>
            </a:r>
            <a:r>
              <a:rPr lang="ja-JP" altLang="en-US" b="1" dirty="0" smtClean="0">
                <a:solidFill>
                  <a:schemeClr val="tx1"/>
                </a:solidFill>
              </a:rPr>
              <a:t>をむやみに歩かないよう注意を払う。</a:t>
            </a:r>
            <a:endParaRPr lang="ja-JP" altLang="en-US" b="1" dirty="0">
              <a:solidFill>
                <a:schemeClr val="tx1"/>
              </a:solidFill>
            </a:endParaRPr>
          </a:p>
        </p:txBody>
      </p:sp>
      <p:pic>
        <p:nvPicPr>
          <p:cNvPr id="5" name="図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1600" y="2996952"/>
            <a:ext cx="5400600" cy="3806590"/>
          </a:xfrm>
          <a:prstGeom prst="rect">
            <a:avLst/>
          </a:prstGeom>
        </p:spPr>
      </p:pic>
      <p:sp>
        <p:nvSpPr>
          <p:cNvPr id="6" name="正方形/長方形 5"/>
          <p:cNvSpPr/>
          <p:nvPr/>
        </p:nvSpPr>
        <p:spPr>
          <a:xfrm>
            <a:off x="8527383" y="52322"/>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３０</a:t>
            </a:r>
            <a:endParaRPr kumimoji="1" lang="ja-JP" altLang="en-US" dirty="0">
              <a:solidFill>
                <a:schemeClr val="tx1"/>
              </a:solidFill>
            </a:endParaRPr>
          </a:p>
        </p:txBody>
      </p:sp>
    </p:spTree>
    <p:extLst>
      <p:ext uri="{BB962C8B-B14F-4D97-AF65-F5344CB8AC3E}">
        <p14:creationId xmlns:p14="http://schemas.microsoft.com/office/powerpoint/2010/main" val="2342607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218685" y="5229200"/>
            <a:ext cx="2520280" cy="1224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22" name="正方形/長方形 21"/>
          <p:cNvSpPr/>
          <p:nvPr/>
        </p:nvSpPr>
        <p:spPr>
          <a:xfrm>
            <a:off x="177934" y="185300"/>
            <a:ext cx="8702324" cy="507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smtClean="0">
                <a:solidFill>
                  <a:schemeClr val="tx1"/>
                </a:solidFill>
              </a:rPr>
              <a:t>　</a:t>
            </a:r>
            <a:r>
              <a:rPr kumimoji="1" lang="ja-JP" altLang="en-US" b="1" dirty="0" smtClean="0">
                <a:solidFill>
                  <a:schemeClr val="tx1"/>
                </a:solidFill>
              </a:rPr>
              <a:t>３）各工種の説明</a:t>
            </a:r>
            <a:r>
              <a:rPr lang="ja-JP" altLang="en-US" sz="1400" b="1" dirty="0">
                <a:solidFill>
                  <a:schemeClr val="tx1"/>
                </a:solidFill>
              </a:rPr>
              <a:t>　</a:t>
            </a:r>
            <a:r>
              <a:rPr lang="ja-JP" altLang="en-US" sz="1400" b="1" dirty="0" smtClean="0">
                <a:solidFill>
                  <a:schemeClr val="tx1"/>
                </a:solidFill>
              </a:rPr>
              <a:t>　  　</a:t>
            </a:r>
            <a:endParaRPr lang="en-US" altLang="ja-JP" sz="1400" b="1" dirty="0" smtClean="0">
              <a:solidFill>
                <a:schemeClr val="tx1"/>
              </a:solidFill>
            </a:endParaRPr>
          </a:p>
        </p:txBody>
      </p:sp>
      <p:sp>
        <p:nvSpPr>
          <p:cNvPr id="29" name="正方形/長方形 28"/>
          <p:cNvSpPr/>
          <p:nvPr/>
        </p:nvSpPr>
        <p:spPr>
          <a:xfrm>
            <a:off x="539552" y="692696"/>
            <a:ext cx="8136905" cy="6625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rPr>
              <a:t>⑥完成</a:t>
            </a:r>
            <a:endParaRPr lang="en-US" altLang="ja-JP" b="1" dirty="0" smtClean="0">
              <a:solidFill>
                <a:schemeClr val="tx1"/>
              </a:solidFill>
            </a:endParaRPr>
          </a:p>
          <a:p>
            <a:r>
              <a:rPr lang="ja-JP" altLang="en-US" b="1" dirty="0">
                <a:solidFill>
                  <a:schemeClr val="tx1"/>
                </a:solidFill>
              </a:rPr>
              <a:t>　</a:t>
            </a:r>
            <a:r>
              <a:rPr lang="ja-JP" altLang="en-US" b="1" dirty="0" smtClean="0">
                <a:solidFill>
                  <a:schemeClr val="tx1"/>
                </a:solidFill>
              </a:rPr>
              <a:t> 止め</a:t>
            </a:r>
            <a:r>
              <a:rPr lang="ja-JP" altLang="en-US" b="1" dirty="0">
                <a:solidFill>
                  <a:schemeClr val="tx1"/>
                </a:solidFill>
              </a:rPr>
              <a:t>ピンの打設ミスや粘着テープの貼り忘れが無いか等確認</a:t>
            </a:r>
            <a:r>
              <a:rPr lang="ja-JP" altLang="en-US" b="1" dirty="0" smtClean="0">
                <a:solidFill>
                  <a:schemeClr val="tx1"/>
                </a:solidFill>
              </a:rPr>
              <a:t>したら完成</a:t>
            </a:r>
            <a:endParaRPr lang="en-US" altLang="ja-JP" b="1" dirty="0" smtClean="0">
              <a:solidFill>
                <a:schemeClr val="tx1"/>
              </a:solidFill>
            </a:endParaRPr>
          </a:p>
        </p:txBody>
      </p:sp>
      <p:pic>
        <p:nvPicPr>
          <p:cNvPr id="12" name="図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7583" y="1495597"/>
            <a:ext cx="4015147" cy="2509467"/>
          </a:xfrm>
          <a:prstGeom prst="rect">
            <a:avLst/>
          </a:prstGeom>
        </p:spPr>
      </p:pic>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48202" y="1500438"/>
            <a:ext cx="3752385" cy="2504626"/>
          </a:xfrm>
          <a:prstGeom prst="rect">
            <a:avLst/>
          </a:prstGeom>
        </p:spPr>
      </p:pic>
      <p:pic>
        <p:nvPicPr>
          <p:cNvPr id="4" name="図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7584" y="4074016"/>
            <a:ext cx="4015147" cy="2681103"/>
          </a:xfrm>
          <a:prstGeom prst="rect">
            <a:avLst/>
          </a:prstGeom>
        </p:spPr>
      </p:pic>
      <p:sp>
        <p:nvSpPr>
          <p:cNvPr id="9" name="正方形/長方形 8"/>
          <p:cNvSpPr/>
          <p:nvPr/>
        </p:nvSpPr>
        <p:spPr>
          <a:xfrm>
            <a:off x="8522568" y="638132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３１</a:t>
            </a:r>
            <a:endParaRPr kumimoji="1" lang="ja-JP" altLang="en-US" dirty="0">
              <a:solidFill>
                <a:schemeClr val="tx1"/>
              </a:solidFill>
            </a:endParaRPr>
          </a:p>
        </p:txBody>
      </p:sp>
    </p:spTree>
    <p:extLst>
      <p:ext uri="{BB962C8B-B14F-4D97-AF65-F5344CB8AC3E}">
        <p14:creationId xmlns:p14="http://schemas.microsoft.com/office/powerpoint/2010/main" val="25862266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0" y="44624"/>
            <a:ext cx="9144000" cy="720080"/>
          </a:xfrm>
          <a:prstGeom prst="rect">
            <a:avLst/>
          </a:prstGeom>
          <a:noFill/>
          <a:ln w="25400">
            <a:noFill/>
          </a:ln>
        </p:spPr>
        <p:txBody>
          <a:bodyPr vert="horz" lIns="91440" tIns="45720" rIns="91440" bIns="45720" rtlCol="0" anchor="ctr">
            <a:normAutofit/>
          </a:bodyPr>
          <a:lstStyle/>
          <a:p>
            <a:pPr lvl="0">
              <a:spcBef>
                <a:spcPct val="0"/>
              </a:spcBef>
              <a:defRPr/>
            </a:pPr>
            <a:r>
              <a:rPr lang="ja-JP" altLang="en-US" sz="3000" b="1" dirty="0" smtClean="0">
                <a:latin typeface="+mj-lt"/>
                <a:ea typeface="+mj-ea"/>
                <a:cs typeface="+mj-cs"/>
              </a:rPr>
              <a:t>１－</a:t>
            </a:r>
            <a:r>
              <a:rPr lang="en-US" altLang="ja-JP" sz="3000" b="1" dirty="0" smtClean="0">
                <a:latin typeface="+mj-ea"/>
                <a:ea typeface="+mj-ea"/>
                <a:cs typeface="+mj-cs"/>
              </a:rPr>
              <a:t>11</a:t>
            </a:r>
            <a:r>
              <a:rPr lang="ja-JP" altLang="en-US" sz="3000" b="1" dirty="0" smtClean="0">
                <a:latin typeface="+mj-lt"/>
                <a:ea typeface="+mj-ea"/>
                <a:cs typeface="+mj-cs"/>
              </a:rPr>
              <a:t>　購入品価格（参考価格）</a:t>
            </a:r>
            <a:endParaRPr kumimoji="1" lang="ja-JP" altLang="en-US" sz="3000" b="1" i="0" u="none" strike="noStrike" kern="1200" cap="none" spc="0" normalizeH="0" baseline="0" noProof="0" dirty="0" smtClean="0">
              <a:ln>
                <a:noFill/>
              </a:ln>
              <a:solidFill>
                <a:schemeClr val="tx1"/>
              </a:solidFill>
              <a:effectLst/>
              <a:uLnTx/>
              <a:uFillTx/>
              <a:latin typeface="ＭＳ Ｐゴシック" pitchFamily="50" charset="-128"/>
              <a:ea typeface="ＭＳ Ｐゴシック" pitchFamily="50" charset="-128"/>
              <a:cs typeface="+mj-cs"/>
            </a:endParaRPr>
          </a:p>
        </p:txBody>
      </p:sp>
      <p:pic>
        <p:nvPicPr>
          <p:cNvPr id="7" name="図 6" descr="P106002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3528" y="764704"/>
            <a:ext cx="2438400" cy="1828800"/>
          </a:xfrm>
          <a:prstGeom prst="rect">
            <a:avLst/>
          </a:prstGeom>
          <a:ln w="19050">
            <a:solidFill>
              <a:schemeClr val="tx1"/>
            </a:solidFill>
          </a:ln>
        </p:spPr>
      </p:pic>
      <p:sp>
        <p:nvSpPr>
          <p:cNvPr id="8" name="正方形/長方形 7"/>
          <p:cNvSpPr/>
          <p:nvPr/>
        </p:nvSpPr>
        <p:spPr>
          <a:xfrm>
            <a:off x="179512" y="2708920"/>
            <a:ext cx="2448272"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発電機　</a:t>
            </a:r>
            <a:r>
              <a:rPr kumimoji="1" lang="en-US" altLang="ja-JP" dirty="0" smtClean="0">
                <a:solidFill>
                  <a:schemeClr val="tx1"/>
                </a:solidFill>
              </a:rPr>
              <a:t>100,000</a:t>
            </a:r>
            <a:r>
              <a:rPr kumimoji="1" lang="ja-JP" altLang="en-US" dirty="0" smtClean="0">
                <a:solidFill>
                  <a:schemeClr val="tx1"/>
                </a:solidFill>
              </a:rPr>
              <a:t>円</a:t>
            </a:r>
            <a:endParaRPr kumimoji="1" lang="ja-JP" altLang="en-US" dirty="0">
              <a:solidFill>
                <a:schemeClr val="tx1"/>
              </a:solidFill>
            </a:endParaRPr>
          </a:p>
        </p:txBody>
      </p:sp>
      <p:sp>
        <p:nvSpPr>
          <p:cNvPr id="9" name="正方形/長方形 8"/>
          <p:cNvSpPr/>
          <p:nvPr/>
        </p:nvSpPr>
        <p:spPr>
          <a:xfrm>
            <a:off x="179512" y="2924944"/>
            <a:ext cx="403244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リース　</a:t>
            </a:r>
            <a:r>
              <a:rPr kumimoji="1" lang="en-US" altLang="ja-JP" dirty="0" smtClean="0">
                <a:solidFill>
                  <a:schemeClr val="tx1"/>
                </a:solidFill>
              </a:rPr>
              <a:t>1</a:t>
            </a:r>
            <a:r>
              <a:rPr kumimoji="1" lang="ja-JP" altLang="en-US" dirty="0" smtClean="0">
                <a:solidFill>
                  <a:schemeClr val="tx1"/>
                </a:solidFill>
              </a:rPr>
              <a:t>日　</a:t>
            </a:r>
            <a:r>
              <a:rPr kumimoji="1" lang="en-US" altLang="ja-JP" dirty="0" smtClean="0">
                <a:solidFill>
                  <a:schemeClr val="tx1"/>
                </a:solidFill>
              </a:rPr>
              <a:t>900</a:t>
            </a:r>
            <a:r>
              <a:rPr kumimoji="1" lang="ja-JP" altLang="en-US" dirty="0" smtClean="0">
                <a:solidFill>
                  <a:schemeClr val="tx1"/>
                </a:solidFill>
              </a:rPr>
              <a:t>～</a:t>
            </a:r>
            <a:r>
              <a:rPr kumimoji="1" lang="en-US" altLang="ja-JP" dirty="0" smtClean="0">
                <a:solidFill>
                  <a:schemeClr val="tx1"/>
                </a:solidFill>
              </a:rPr>
              <a:t>1,800</a:t>
            </a:r>
            <a:r>
              <a:rPr kumimoji="1" lang="ja-JP" altLang="en-US" dirty="0" smtClean="0">
                <a:solidFill>
                  <a:schemeClr val="tx1"/>
                </a:solidFill>
              </a:rPr>
              <a:t>円</a:t>
            </a:r>
            <a:endParaRPr kumimoji="1" lang="ja-JP" altLang="en-US" dirty="0">
              <a:solidFill>
                <a:schemeClr val="tx1"/>
              </a:solidFill>
            </a:endParaRPr>
          </a:p>
        </p:txBody>
      </p:sp>
      <p:pic>
        <p:nvPicPr>
          <p:cNvPr id="10" name="図 9" descr="P106002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75856" y="764704"/>
            <a:ext cx="2438400" cy="1828800"/>
          </a:xfrm>
          <a:prstGeom prst="rect">
            <a:avLst/>
          </a:prstGeom>
          <a:ln w="19050">
            <a:solidFill>
              <a:schemeClr val="tx1"/>
            </a:solidFill>
          </a:ln>
        </p:spPr>
      </p:pic>
      <p:sp>
        <p:nvSpPr>
          <p:cNvPr id="11" name="正方形/長方形 10"/>
          <p:cNvSpPr/>
          <p:nvPr/>
        </p:nvSpPr>
        <p:spPr>
          <a:xfrm>
            <a:off x="3203848" y="2708920"/>
            <a:ext cx="244827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家庭用高圧洗浄機　</a:t>
            </a:r>
            <a:r>
              <a:rPr kumimoji="1" lang="en-US" altLang="ja-JP" dirty="0" smtClean="0">
                <a:solidFill>
                  <a:schemeClr val="tx1"/>
                </a:solidFill>
              </a:rPr>
              <a:t>16,000</a:t>
            </a:r>
            <a:r>
              <a:rPr kumimoji="1" lang="ja-JP" altLang="en-US" dirty="0" smtClean="0">
                <a:solidFill>
                  <a:schemeClr val="tx1"/>
                </a:solidFill>
              </a:rPr>
              <a:t>円</a:t>
            </a:r>
            <a:endParaRPr kumimoji="1" lang="ja-JP" altLang="en-US" dirty="0">
              <a:solidFill>
                <a:schemeClr val="tx1"/>
              </a:solidFill>
            </a:endParaRPr>
          </a:p>
        </p:txBody>
      </p:sp>
      <p:pic>
        <p:nvPicPr>
          <p:cNvPr id="12" name="図 11" descr="P1060026.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28184" y="736104"/>
            <a:ext cx="2438400" cy="1828800"/>
          </a:xfrm>
          <a:prstGeom prst="rect">
            <a:avLst/>
          </a:prstGeom>
          <a:ln w="19050">
            <a:solidFill>
              <a:schemeClr val="tx1"/>
            </a:solidFill>
          </a:ln>
        </p:spPr>
      </p:pic>
      <p:sp>
        <p:nvSpPr>
          <p:cNvPr id="13" name="正方形/長方形 12"/>
          <p:cNvSpPr/>
          <p:nvPr/>
        </p:nvSpPr>
        <p:spPr>
          <a:xfrm>
            <a:off x="6156176" y="2708920"/>
            <a:ext cx="244827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ポリタンク　　　　　　　　　　　　　</a:t>
            </a:r>
            <a:r>
              <a:rPr kumimoji="1" lang="en-US" altLang="ja-JP" dirty="0" smtClean="0">
                <a:solidFill>
                  <a:schemeClr val="tx1"/>
                </a:solidFill>
              </a:rPr>
              <a:t>1,000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個</a:t>
            </a:r>
            <a:endParaRPr kumimoji="1" lang="ja-JP" altLang="en-US" dirty="0">
              <a:solidFill>
                <a:schemeClr val="tx1"/>
              </a:solidFill>
            </a:endParaRPr>
          </a:p>
        </p:txBody>
      </p:sp>
      <p:pic>
        <p:nvPicPr>
          <p:cNvPr id="14" name="図 13" descr="P1060027.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3528" y="3429000"/>
            <a:ext cx="2438400" cy="1828800"/>
          </a:xfrm>
          <a:prstGeom prst="rect">
            <a:avLst/>
          </a:prstGeom>
          <a:ln w="19050">
            <a:solidFill>
              <a:schemeClr val="tx1"/>
            </a:solidFill>
          </a:ln>
        </p:spPr>
      </p:pic>
      <p:sp>
        <p:nvSpPr>
          <p:cNvPr id="15" name="正方形/長方形 14"/>
          <p:cNvSpPr/>
          <p:nvPr/>
        </p:nvSpPr>
        <p:spPr>
          <a:xfrm>
            <a:off x="251520" y="5373216"/>
            <a:ext cx="2736304"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ほうきセット（ちりとり付）　　　　　　　</a:t>
            </a:r>
            <a:r>
              <a:rPr kumimoji="1" lang="en-US" altLang="ja-JP" dirty="0" smtClean="0">
                <a:solidFill>
                  <a:schemeClr val="tx1"/>
                </a:solidFill>
              </a:rPr>
              <a:t>1,300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セット</a:t>
            </a:r>
            <a:endParaRPr kumimoji="1" lang="ja-JP" altLang="en-US" dirty="0">
              <a:solidFill>
                <a:schemeClr val="tx1"/>
              </a:solidFill>
            </a:endParaRPr>
          </a:p>
        </p:txBody>
      </p:sp>
      <p:pic>
        <p:nvPicPr>
          <p:cNvPr id="16" name="図 15" descr="P1060028.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75856" y="3429000"/>
            <a:ext cx="2438400" cy="1828800"/>
          </a:xfrm>
          <a:prstGeom prst="rect">
            <a:avLst/>
          </a:prstGeom>
          <a:ln w="19050">
            <a:solidFill>
              <a:schemeClr val="tx1"/>
            </a:solidFill>
          </a:ln>
        </p:spPr>
      </p:pic>
      <p:sp>
        <p:nvSpPr>
          <p:cNvPr id="17" name="正方形/長方形 16"/>
          <p:cNvSpPr/>
          <p:nvPr/>
        </p:nvSpPr>
        <p:spPr>
          <a:xfrm>
            <a:off x="3203848" y="5373216"/>
            <a:ext cx="4248472"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ﾃﾞｨｽｸｸﾞﾗｲﾝﾀﾞｰ　</a:t>
            </a:r>
            <a:r>
              <a:rPr kumimoji="1" lang="en-US" altLang="ja-JP" dirty="0" smtClean="0">
                <a:solidFill>
                  <a:schemeClr val="tx1"/>
                </a:solidFill>
              </a:rPr>
              <a:t>18,000</a:t>
            </a:r>
            <a:r>
              <a:rPr kumimoji="1" lang="ja-JP" altLang="en-US" dirty="0" smtClean="0">
                <a:solidFill>
                  <a:schemeClr val="tx1"/>
                </a:solidFill>
              </a:rPr>
              <a:t>円　　　　　　　　　　　　ﾀﾞｲﾔﾓﾝﾄﾞｶｯﾀｰ（刃先）　　　　　　　　　　　　　　</a:t>
            </a:r>
            <a:r>
              <a:rPr kumimoji="1" lang="en-US" altLang="ja-JP" dirty="0" smtClean="0">
                <a:solidFill>
                  <a:schemeClr val="tx1"/>
                </a:solidFill>
              </a:rPr>
              <a:t>22,000</a:t>
            </a:r>
            <a:r>
              <a:rPr kumimoji="1" lang="ja-JP" altLang="en-US" dirty="0" smtClean="0">
                <a:solidFill>
                  <a:schemeClr val="tx1"/>
                </a:solidFill>
              </a:rPr>
              <a:t>円</a:t>
            </a:r>
            <a:r>
              <a:rPr kumimoji="1" lang="en-US" altLang="ja-JP" dirty="0" smtClean="0">
                <a:solidFill>
                  <a:schemeClr val="tx1"/>
                </a:solidFill>
              </a:rPr>
              <a:t>/</a:t>
            </a:r>
            <a:r>
              <a:rPr lang="ja-JP" altLang="en-US" dirty="0" smtClean="0">
                <a:solidFill>
                  <a:schemeClr val="tx1"/>
                </a:solidFill>
              </a:rPr>
              <a:t>枚</a:t>
            </a:r>
            <a:endParaRPr kumimoji="1" lang="ja-JP" altLang="en-US" dirty="0">
              <a:solidFill>
                <a:schemeClr val="tx1"/>
              </a:solidFill>
            </a:endParaRPr>
          </a:p>
        </p:txBody>
      </p:sp>
      <p:sp>
        <p:nvSpPr>
          <p:cNvPr id="19" name="正方形/長方形 18"/>
          <p:cNvSpPr/>
          <p:nvPr/>
        </p:nvSpPr>
        <p:spPr>
          <a:xfrm>
            <a:off x="6228184" y="5373216"/>
            <a:ext cx="2736304" cy="547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エンジンブロワ</a:t>
            </a:r>
            <a:endParaRPr lang="en-US" altLang="ja-JP" dirty="0" smtClean="0">
              <a:solidFill>
                <a:schemeClr val="tx1"/>
              </a:solidFill>
            </a:endParaRPr>
          </a:p>
          <a:p>
            <a:r>
              <a:rPr kumimoji="1" lang="en-US" altLang="ja-JP" dirty="0" smtClean="0">
                <a:solidFill>
                  <a:schemeClr val="tx1"/>
                </a:solidFill>
              </a:rPr>
              <a:t>22,000</a:t>
            </a:r>
            <a:r>
              <a:rPr kumimoji="1" lang="ja-JP" altLang="en-US" dirty="0" smtClean="0">
                <a:solidFill>
                  <a:schemeClr val="tx1"/>
                </a:solidFill>
              </a:rPr>
              <a:t>円</a:t>
            </a:r>
            <a:endParaRPr kumimoji="1" lang="ja-JP" altLang="en-US" dirty="0">
              <a:solidFill>
                <a:schemeClr val="tx1"/>
              </a:solidFill>
            </a:endParaRPr>
          </a:p>
        </p:txBody>
      </p:sp>
      <p:pic>
        <p:nvPicPr>
          <p:cNvPr id="2" name="図 1"/>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233094" y="3414514"/>
            <a:ext cx="2650017" cy="1843286"/>
          </a:xfrm>
          <a:prstGeom prst="rect">
            <a:avLst/>
          </a:prstGeom>
          <a:ln>
            <a:solidFill>
              <a:schemeClr val="tx1"/>
            </a:solidFill>
          </a:ln>
        </p:spPr>
      </p:pic>
      <p:sp>
        <p:nvSpPr>
          <p:cNvPr id="18" name="正方形/長方形 17"/>
          <p:cNvSpPr/>
          <p:nvPr/>
        </p:nvSpPr>
        <p:spPr>
          <a:xfrm>
            <a:off x="8532440" y="43219"/>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３２</a:t>
            </a:r>
            <a:endParaRPr kumimoji="1" lang="ja-JP" altLang="en-US" dirty="0">
              <a:solidFill>
                <a:schemeClr val="tx1"/>
              </a:solidFill>
            </a:endParaRPr>
          </a:p>
        </p:txBody>
      </p:sp>
    </p:spTree>
    <p:extLst>
      <p:ext uri="{BB962C8B-B14F-4D97-AF65-F5344CB8AC3E}">
        <p14:creationId xmlns:p14="http://schemas.microsoft.com/office/powerpoint/2010/main" val="17890174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0" y="44624"/>
            <a:ext cx="9144000" cy="720080"/>
          </a:xfrm>
          <a:prstGeom prst="rect">
            <a:avLst/>
          </a:prstGeom>
          <a:noFill/>
          <a:ln w="25400">
            <a:noFill/>
          </a:ln>
        </p:spPr>
        <p:txBody>
          <a:bodyPr vert="horz" lIns="91440" tIns="45720" rIns="91440" bIns="45720" rtlCol="0" anchor="ctr">
            <a:normAutofit/>
          </a:bodyPr>
          <a:lstStyle/>
          <a:p>
            <a:pPr lvl="0">
              <a:spcBef>
                <a:spcPct val="0"/>
              </a:spcBef>
              <a:defRPr/>
            </a:pPr>
            <a:r>
              <a:rPr lang="ja-JP" altLang="en-US" sz="3000" b="1" dirty="0" smtClean="0">
                <a:latin typeface="+mj-lt"/>
                <a:ea typeface="+mj-ea"/>
                <a:cs typeface="+mj-cs"/>
              </a:rPr>
              <a:t>１－</a:t>
            </a:r>
            <a:r>
              <a:rPr lang="en-US" altLang="ja-JP" sz="3000" b="1" dirty="0" smtClean="0">
                <a:latin typeface="+mj-ea"/>
                <a:ea typeface="+mj-ea"/>
                <a:cs typeface="+mj-cs"/>
              </a:rPr>
              <a:t>11</a:t>
            </a:r>
            <a:r>
              <a:rPr lang="ja-JP" altLang="en-US" sz="3000" b="1" dirty="0" smtClean="0">
                <a:latin typeface="+mj-lt"/>
                <a:ea typeface="+mj-ea"/>
                <a:cs typeface="+mj-cs"/>
              </a:rPr>
              <a:t>　購入品価格（参考価格）</a:t>
            </a:r>
            <a:endParaRPr kumimoji="1" lang="ja-JP" altLang="en-US" sz="3000" b="1" i="0" u="none" strike="noStrike" kern="1200" cap="none" spc="0" normalizeH="0" baseline="0" noProof="0" dirty="0" smtClean="0">
              <a:ln>
                <a:noFill/>
              </a:ln>
              <a:solidFill>
                <a:schemeClr val="tx1"/>
              </a:solidFill>
              <a:effectLst/>
              <a:uLnTx/>
              <a:uFillTx/>
              <a:latin typeface="ＭＳ Ｐゴシック" pitchFamily="50" charset="-128"/>
              <a:ea typeface="ＭＳ Ｐゴシック" pitchFamily="50" charset="-128"/>
              <a:cs typeface="+mj-cs"/>
            </a:endParaRPr>
          </a:p>
        </p:txBody>
      </p:sp>
      <p:sp>
        <p:nvSpPr>
          <p:cNvPr id="6" name="正方形/長方形 5"/>
          <p:cNvSpPr/>
          <p:nvPr/>
        </p:nvSpPr>
        <p:spPr>
          <a:xfrm>
            <a:off x="8522568" y="638132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３３</a:t>
            </a:r>
            <a:endParaRPr kumimoji="1" lang="ja-JP" altLang="en-US" dirty="0">
              <a:solidFill>
                <a:schemeClr val="tx1"/>
              </a:solidFill>
            </a:endParaRPr>
          </a:p>
        </p:txBody>
      </p:sp>
      <p:pic>
        <p:nvPicPr>
          <p:cNvPr id="4" name="図 3" descr="P106003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3528" y="764704"/>
            <a:ext cx="2438400" cy="1828800"/>
          </a:xfrm>
          <a:prstGeom prst="rect">
            <a:avLst/>
          </a:prstGeom>
          <a:ln w="19050">
            <a:solidFill>
              <a:schemeClr val="tx1"/>
            </a:solidFill>
          </a:ln>
        </p:spPr>
      </p:pic>
      <p:sp>
        <p:nvSpPr>
          <p:cNvPr id="7" name="正方形/長方形 6"/>
          <p:cNvSpPr/>
          <p:nvPr/>
        </p:nvSpPr>
        <p:spPr>
          <a:xfrm>
            <a:off x="251520" y="2708920"/>
            <a:ext cx="244827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ワイヤーブラシ　　　　　　　　</a:t>
            </a:r>
            <a:r>
              <a:rPr kumimoji="1" lang="en-US" altLang="ja-JP" dirty="0" smtClean="0">
                <a:solidFill>
                  <a:schemeClr val="tx1"/>
                </a:solidFill>
              </a:rPr>
              <a:t>1,000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本</a:t>
            </a:r>
            <a:endParaRPr kumimoji="1" lang="ja-JP" altLang="en-US" dirty="0">
              <a:solidFill>
                <a:schemeClr val="tx1"/>
              </a:solidFill>
            </a:endParaRPr>
          </a:p>
        </p:txBody>
      </p:sp>
      <p:pic>
        <p:nvPicPr>
          <p:cNvPr id="8" name="図 7" descr="P106003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13720" y="764704"/>
            <a:ext cx="2438400" cy="1828800"/>
          </a:xfrm>
          <a:prstGeom prst="rect">
            <a:avLst/>
          </a:prstGeom>
          <a:ln w="19050">
            <a:solidFill>
              <a:schemeClr val="tx1"/>
            </a:solidFill>
          </a:ln>
        </p:spPr>
      </p:pic>
      <p:sp>
        <p:nvSpPr>
          <p:cNvPr id="9" name="正方形/長方形 8"/>
          <p:cNvSpPr/>
          <p:nvPr/>
        </p:nvSpPr>
        <p:spPr>
          <a:xfrm>
            <a:off x="3131840" y="2564904"/>
            <a:ext cx="3456384"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ｶｾｯﾄｶﾞｽ式ﾊﾞｰﾅｰ　</a:t>
            </a:r>
            <a:r>
              <a:rPr kumimoji="1" lang="en-US" altLang="ja-JP" dirty="0" smtClean="0">
                <a:solidFill>
                  <a:schemeClr val="tx1"/>
                </a:solidFill>
              </a:rPr>
              <a:t>3,000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個　　　　　　　　　　　　　　　　　　　　　　　　　　ｶｾｯﾄ</a:t>
            </a:r>
            <a:r>
              <a:rPr kumimoji="1" lang="en-US" altLang="ja-JP" dirty="0" smtClean="0">
                <a:solidFill>
                  <a:schemeClr val="tx1"/>
                </a:solidFill>
              </a:rPr>
              <a:t>LP</a:t>
            </a:r>
            <a:r>
              <a:rPr kumimoji="1" lang="ja-JP" altLang="en-US" dirty="0" smtClean="0">
                <a:solidFill>
                  <a:schemeClr val="tx1"/>
                </a:solidFill>
              </a:rPr>
              <a:t>ｶﾞｽ（</a:t>
            </a:r>
            <a:r>
              <a:rPr kumimoji="1" lang="en-US" altLang="ja-JP" dirty="0" smtClean="0">
                <a:solidFill>
                  <a:schemeClr val="tx1"/>
                </a:solidFill>
              </a:rPr>
              <a:t>3</a:t>
            </a:r>
            <a:r>
              <a:rPr kumimoji="1" lang="ja-JP" altLang="en-US" dirty="0" smtClean="0">
                <a:solidFill>
                  <a:schemeClr val="tx1"/>
                </a:solidFill>
              </a:rPr>
              <a:t>本ｾｯﾄ）　</a:t>
            </a:r>
            <a:r>
              <a:rPr kumimoji="1" lang="en-US" altLang="ja-JP" dirty="0" smtClean="0">
                <a:solidFill>
                  <a:schemeClr val="tx1"/>
                </a:solidFill>
              </a:rPr>
              <a:t>500</a:t>
            </a:r>
            <a:r>
              <a:rPr kumimoji="1" lang="ja-JP" altLang="en-US" dirty="0" smtClean="0">
                <a:solidFill>
                  <a:schemeClr val="tx1"/>
                </a:solidFill>
              </a:rPr>
              <a:t>円</a:t>
            </a:r>
            <a:endParaRPr kumimoji="1" lang="ja-JP" altLang="en-US" dirty="0">
              <a:solidFill>
                <a:schemeClr val="tx1"/>
              </a:solidFill>
            </a:endParaRPr>
          </a:p>
        </p:txBody>
      </p:sp>
      <p:pic>
        <p:nvPicPr>
          <p:cNvPr id="10" name="図 9" descr="P106003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84168" y="764704"/>
            <a:ext cx="2438400" cy="1828800"/>
          </a:xfrm>
          <a:prstGeom prst="rect">
            <a:avLst/>
          </a:prstGeom>
          <a:ln w="19050">
            <a:solidFill>
              <a:schemeClr val="tx1"/>
            </a:solidFill>
          </a:ln>
        </p:spPr>
      </p:pic>
      <p:sp>
        <p:nvSpPr>
          <p:cNvPr id="11" name="正方形/長方形 10"/>
          <p:cNvSpPr/>
          <p:nvPr/>
        </p:nvSpPr>
        <p:spPr>
          <a:xfrm>
            <a:off x="6444208" y="2708920"/>
            <a:ext cx="244827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コードリール　　　　　　　　</a:t>
            </a:r>
            <a:r>
              <a:rPr kumimoji="1" lang="en-US" altLang="ja-JP" dirty="0" smtClean="0">
                <a:solidFill>
                  <a:schemeClr val="tx1"/>
                </a:solidFill>
              </a:rPr>
              <a:t>10,000</a:t>
            </a:r>
            <a:r>
              <a:rPr kumimoji="1" lang="ja-JP" altLang="en-US" dirty="0" smtClean="0">
                <a:solidFill>
                  <a:schemeClr val="tx1"/>
                </a:solidFill>
              </a:rPr>
              <a:t>円</a:t>
            </a:r>
            <a:r>
              <a:rPr kumimoji="1" lang="en-US" altLang="ja-JP" dirty="0" smtClean="0">
                <a:solidFill>
                  <a:schemeClr val="tx1"/>
                </a:solidFill>
              </a:rPr>
              <a:t>/30m</a:t>
            </a:r>
            <a:endParaRPr kumimoji="1" lang="ja-JP" altLang="en-US" dirty="0">
              <a:solidFill>
                <a:schemeClr val="tx1"/>
              </a:solidFill>
            </a:endParaRPr>
          </a:p>
        </p:txBody>
      </p:sp>
      <p:pic>
        <p:nvPicPr>
          <p:cNvPr id="12" name="図 11" descr="P1060034.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3528" y="3429000"/>
            <a:ext cx="2438400" cy="1828800"/>
          </a:xfrm>
          <a:prstGeom prst="rect">
            <a:avLst/>
          </a:prstGeom>
          <a:ln w="19050">
            <a:solidFill>
              <a:schemeClr val="tx1"/>
            </a:solidFill>
          </a:ln>
        </p:spPr>
      </p:pic>
      <p:sp>
        <p:nvSpPr>
          <p:cNvPr id="13" name="正方形/長方形 12"/>
          <p:cNvSpPr/>
          <p:nvPr/>
        </p:nvSpPr>
        <p:spPr>
          <a:xfrm>
            <a:off x="251520" y="5373216"/>
            <a:ext cx="244827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ガムテープ（布）　　　　　　　　</a:t>
            </a:r>
            <a:endParaRPr kumimoji="1" lang="en-US" altLang="ja-JP" dirty="0" smtClean="0">
              <a:solidFill>
                <a:schemeClr val="tx1"/>
              </a:solidFill>
            </a:endParaRPr>
          </a:p>
          <a:p>
            <a:r>
              <a:rPr lang="en-US" altLang="ja-JP" dirty="0" smtClean="0">
                <a:solidFill>
                  <a:schemeClr val="tx1"/>
                </a:solidFill>
              </a:rPr>
              <a:t>2</a:t>
            </a:r>
            <a:r>
              <a:rPr kumimoji="1" lang="en-US" altLang="ja-JP" dirty="0" smtClean="0">
                <a:solidFill>
                  <a:schemeClr val="tx1"/>
                </a:solidFill>
              </a:rPr>
              <a:t>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個</a:t>
            </a:r>
            <a:endParaRPr kumimoji="1" lang="ja-JP" altLang="en-US" dirty="0">
              <a:solidFill>
                <a:schemeClr val="tx1"/>
              </a:solidFill>
            </a:endParaRPr>
          </a:p>
        </p:txBody>
      </p:sp>
      <p:pic>
        <p:nvPicPr>
          <p:cNvPr id="14" name="図 13" descr="P1060035.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03848" y="3429000"/>
            <a:ext cx="2438400" cy="1828800"/>
          </a:xfrm>
          <a:prstGeom prst="rect">
            <a:avLst/>
          </a:prstGeom>
          <a:ln w="19050">
            <a:solidFill>
              <a:schemeClr val="tx1"/>
            </a:solidFill>
          </a:ln>
        </p:spPr>
      </p:pic>
      <p:sp>
        <p:nvSpPr>
          <p:cNvPr id="15" name="正方形/長方形 14"/>
          <p:cNvSpPr/>
          <p:nvPr/>
        </p:nvSpPr>
        <p:spPr>
          <a:xfrm>
            <a:off x="3203848" y="5373216"/>
            <a:ext cx="244827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刷毛　　　　　　　</a:t>
            </a:r>
            <a:endParaRPr kumimoji="1" lang="en-US" altLang="ja-JP" dirty="0" smtClean="0">
              <a:solidFill>
                <a:schemeClr val="tx1"/>
              </a:solidFill>
            </a:endParaRPr>
          </a:p>
          <a:p>
            <a:r>
              <a:rPr kumimoji="1" lang="en-US" altLang="ja-JP" dirty="0" smtClean="0">
                <a:solidFill>
                  <a:schemeClr val="tx1"/>
                </a:solidFill>
              </a:rPr>
              <a:t>1,000</a:t>
            </a:r>
            <a:r>
              <a:rPr kumimoji="1" lang="ja-JP" altLang="en-US" dirty="0" smtClean="0">
                <a:solidFill>
                  <a:schemeClr val="tx1"/>
                </a:solidFill>
              </a:rPr>
              <a:t>円</a:t>
            </a:r>
            <a:r>
              <a:rPr kumimoji="1" lang="en-US" altLang="ja-JP" dirty="0" smtClean="0">
                <a:solidFill>
                  <a:schemeClr val="tx1"/>
                </a:solidFill>
              </a:rPr>
              <a:t>/10</a:t>
            </a:r>
            <a:r>
              <a:rPr kumimoji="1" lang="ja-JP" altLang="en-US" dirty="0" smtClean="0">
                <a:solidFill>
                  <a:schemeClr val="tx1"/>
                </a:solidFill>
              </a:rPr>
              <a:t>本組</a:t>
            </a:r>
            <a:endParaRPr kumimoji="1" lang="ja-JP" altLang="en-US" dirty="0">
              <a:solidFill>
                <a:schemeClr val="tx1"/>
              </a:solidFill>
            </a:endParaRPr>
          </a:p>
        </p:txBody>
      </p:sp>
      <p:pic>
        <p:nvPicPr>
          <p:cNvPr id="16" name="図 15" descr="P1060036.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84168" y="3429000"/>
            <a:ext cx="2438400" cy="1828800"/>
          </a:xfrm>
          <a:prstGeom prst="rect">
            <a:avLst/>
          </a:prstGeom>
          <a:ln w="19050">
            <a:solidFill>
              <a:schemeClr val="tx1"/>
            </a:solidFill>
          </a:ln>
        </p:spPr>
      </p:pic>
      <p:sp>
        <p:nvSpPr>
          <p:cNvPr id="17" name="正方形/長方形 16"/>
          <p:cNvSpPr/>
          <p:nvPr/>
        </p:nvSpPr>
        <p:spPr>
          <a:xfrm>
            <a:off x="6012160" y="5373216"/>
            <a:ext cx="244827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変性ｼﾘｺﾝ用ﾌﾟﾗｲﾏｰ</a:t>
            </a:r>
            <a:r>
              <a:rPr kumimoji="1" lang="en-US" altLang="ja-JP" dirty="0" smtClean="0">
                <a:solidFill>
                  <a:schemeClr val="tx1"/>
                </a:solidFill>
              </a:rPr>
              <a:t>1,000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缶</a:t>
            </a:r>
            <a:endParaRPr kumimoji="1" lang="ja-JP" altLang="en-US" dirty="0">
              <a:solidFill>
                <a:schemeClr val="tx1"/>
              </a:solidFill>
            </a:endParaRPr>
          </a:p>
        </p:txBody>
      </p:sp>
    </p:spTree>
    <p:extLst>
      <p:ext uri="{BB962C8B-B14F-4D97-AF65-F5344CB8AC3E}">
        <p14:creationId xmlns:p14="http://schemas.microsoft.com/office/powerpoint/2010/main" val="15392805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0" y="44624"/>
            <a:ext cx="9144000" cy="720080"/>
          </a:xfrm>
          <a:prstGeom prst="rect">
            <a:avLst/>
          </a:prstGeom>
          <a:noFill/>
          <a:ln w="25400">
            <a:noFill/>
          </a:ln>
        </p:spPr>
        <p:txBody>
          <a:bodyPr vert="horz" lIns="91440" tIns="45720" rIns="91440" bIns="45720" rtlCol="0" anchor="ctr">
            <a:normAutofit/>
          </a:bodyPr>
          <a:lstStyle/>
          <a:p>
            <a:pPr lvl="0">
              <a:spcBef>
                <a:spcPct val="0"/>
              </a:spcBef>
              <a:defRPr/>
            </a:pPr>
            <a:r>
              <a:rPr lang="ja-JP" altLang="en-US" sz="3000" b="1" dirty="0" smtClean="0">
                <a:latin typeface="+mj-lt"/>
                <a:ea typeface="+mj-ea"/>
                <a:cs typeface="+mj-cs"/>
              </a:rPr>
              <a:t>１－</a:t>
            </a:r>
            <a:r>
              <a:rPr lang="en-US" altLang="ja-JP" sz="3000" b="1" dirty="0" smtClean="0">
                <a:latin typeface="+mj-ea"/>
                <a:ea typeface="+mj-ea"/>
                <a:cs typeface="+mj-cs"/>
              </a:rPr>
              <a:t>11</a:t>
            </a:r>
            <a:r>
              <a:rPr lang="ja-JP" altLang="en-US" sz="3000" b="1" dirty="0" smtClean="0">
                <a:latin typeface="+mj-lt"/>
                <a:ea typeface="+mj-ea"/>
                <a:cs typeface="+mj-cs"/>
              </a:rPr>
              <a:t>　購入品価格（参考価格）</a:t>
            </a:r>
            <a:endParaRPr kumimoji="1" lang="ja-JP" altLang="en-US" sz="3000" b="1" i="0" u="none" strike="noStrike" kern="1200" cap="none" spc="0" normalizeH="0" baseline="0" noProof="0" dirty="0" smtClean="0">
              <a:ln>
                <a:noFill/>
              </a:ln>
              <a:solidFill>
                <a:schemeClr val="tx1"/>
              </a:solidFill>
              <a:effectLst/>
              <a:uLnTx/>
              <a:uFillTx/>
              <a:latin typeface="ＭＳ Ｐゴシック" pitchFamily="50" charset="-128"/>
              <a:ea typeface="ＭＳ Ｐゴシック" pitchFamily="50" charset="-128"/>
              <a:cs typeface="+mj-cs"/>
            </a:endParaRPr>
          </a:p>
        </p:txBody>
      </p:sp>
      <p:sp>
        <p:nvSpPr>
          <p:cNvPr id="6" name="正方形/長方形 5"/>
          <p:cNvSpPr/>
          <p:nvPr/>
        </p:nvSpPr>
        <p:spPr>
          <a:xfrm>
            <a:off x="8523597" y="97945"/>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３４</a:t>
            </a:r>
            <a:endParaRPr kumimoji="1" lang="ja-JP" altLang="en-US" dirty="0">
              <a:solidFill>
                <a:schemeClr val="tx1"/>
              </a:solidFill>
            </a:endParaRPr>
          </a:p>
        </p:txBody>
      </p:sp>
      <p:sp>
        <p:nvSpPr>
          <p:cNvPr id="7" name="正方形/長方形 6"/>
          <p:cNvSpPr/>
          <p:nvPr/>
        </p:nvSpPr>
        <p:spPr>
          <a:xfrm>
            <a:off x="251520" y="2852936"/>
            <a:ext cx="244827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バックアップ材　　　　　　　　</a:t>
            </a:r>
            <a:r>
              <a:rPr kumimoji="1" lang="en-US" altLang="ja-JP" dirty="0" smtClean="0">
                <a:solidFill>
                  <a:schemeClr val="tx1"/>
                </a:solidFill>
              </a:rPr>
              <a:t>2,500</a:t>
            </a:r>
            <a:r>
              <a:rPr kumimoji="1" lang="ja-JP" altLang="en-US" dirty="0" smtClean="0">
                <a:solidFill>
                  <a:schemeClr val="tx1"/>
                </a:solidFill>
              </a:rPr>
              <a:t>円</a:t>
            </a:r>
            <a:r>
              <a:rPr kumimoji="1" lang="en-US" altLang="ja-JP" dirty="0" smtClean="0">
                <a:solidFill>
                  <a:schemeClr val="tx1"/>
                </a:solidFill>
              </a:rPr>
              <a:t>/250m</a:t>
            </a:r>
            <a:r>
              <a:rPr kumimoji="1" lang="ja-JP" altLang="en-US" dirty="0" smtClean="0">
                <a:solidFill>
                  <a:schemeClr val="tx1"/>
                </a:solidFill>
              </a:rPr>
              <a:t>巻</a:t>
            </a:r>
            <a:endParaRPr kumimoji="1" lang="en-US" altLang="ja-JP" dirty="0" smtClean="0">
              <a:solidFill>
                <a:schemeClr val="tx1"/>
              </a:solidFill>
            </a:endParaRPr>
          </a:p>
          <a:p>
            <a:r>
              <a:rPr lang="ja-JP" altLang="en-US" dirty="0" smtClean="0">
                <a:solidFill>
                  <a:schemeClr val="tx1"/>
                </a:solidFill>
              </a:rPr>
              <a:t>直径</a:t>
            </a:r>
            <a:r>
              <a:rPr lang="en-US" altLang="ja-JP" dirty="0" smtClean="0">
                <a:solidFill>
                  <a:schemeClr val="tx1"/>
                </a:solidFill>
              </a:rPr>
              <a:t>5mm</a:t>
            </a:r>
            <a:r>
              <a:rPr lang="ja-JP" altLang="en-US" dirty="0" smtClean="0">
                <a:solidFill>
                  <a:schemeClr val="tx1"/>
                </a:solidFill>
              </a:rPr>
              <a:t>程度</a:t>
            </a:r>
            <a:r>
              <a:rPr lang="ja-JP" altLang="en-US" dirty="0">
                <a:solidFill>
                  <a:schemeClr val="tx1"/>
                </a:solidFill>
              </a:rPr>
              <a:t>～</a:t>
            </a:r>
            <a:endParaRPr kumimoji="1" lang="ja-JP" altLang="en-US" dirty="0">
              <a:solidFill>
                <a:schemeClr val="tx1"/>
              </a:solidFill>
            </a:endParaRPr>
          </a:p>
        </p:txBody>
      </p:sp>
      <p:sp>
        <p:nvSpPr>
          <p:cNvPr id="9" name="正方形/長方形 8"/>
          <p:cNvSpPr/>
          <p:nvPr/>
        </p:nvSpPr>
        <p:spPr>
          <a:xfrm>
            <a:off x="3131840" y="2780928"/>
            <a:ext cx="3456384"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変性シリコン　</a:t>
            </a:r>
            <a:r>
              <a:rPr kumimoji="1" lang="en-US" altLang="ja-JP" dirty="0" smtClean="0">
                <a:solidFill>
                  <a:schemeClr val="tx1"/>
                </a:solidFill>
              </a:rPr>
              <a:t>500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本　　　　　　　　　　　　　　　　　　　　　　　　　　　　　　　　</a:t>
            </a:r>
            <a:r>
              <a:rPr lang="ja-JP" altLang="en-US" dirty="0" smtClean="0">
                <a:solidFill>
                  <a:schemeClr val="tx1"/>
                </a:solidFill>
              </a:rPr>
              <a:t>シリコン　</a:t>
            </a:r>
            <a:r>
              <a:rPr lang="en-US" altLang="ja-JP" dirty="0" smtClean="0">
                <a:solidFill>
                  <a:schemeClr val="tx1"/>
                </a:solidFill>
              </a:rPr>
              <a:t>250</a:t>
            </a:r>
            <a:r>
              <a:rPr lang="ja-JP" altLang="en-US" dirty="0" smtClean="0">
                <a:solidFill>
                  <a:schemeClr val="tx1"/>
                </a:solidFill>
              </a:rPr>
              <a:t>円</a:t>
            </a:r>
            <a:r>
              <a:rPr lang="en-US" altLang="ja-JP" dirty="0" smtClean="0">
                <a:solidFill>
                  <a:schemeClr val="tx1"/>
                </a:solidFill>
              </a:rPr>
              <a:t>/</a:t>
            </a:r>
            <a:r>
              <a:rPr lang="ja-JP" altLang="en-US" dirty="0" smtClean="0">
                <a:solidFill>
                  <a:schemeClr val="tx1"/>
                </a:solidFill>
              </a:rPr>
              <a:t>本</a:t>
            </a:r>
          </a:p>
          <a:p>
            <a:endParaRPr kumimoji="1" lang="ja-JP" altLang="en-US" dirty="0">
              <a:solidFill>
                <a:schemeClr val="tx1"/>
              </a:solidFill>
            </a:endParaRPr>
          </a:p>
        </p:txBody>
      </p:sp>
      <p:sp>
        <p:nvSpPr>
          <p:cNvPr id="11" name="正方形/長方形 10"/>
          <p:cNvSpPr/>
          <p:nvPr/>
        </p:nvSpPr>
        <p:spPr>
          <a:xfrm>
            <a:off x="6084168" y="2708920"/>
            <a:ext cx="244827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はさみ、カッター</a:t>
            </a:r>
            <a:r>
              <a:rPr kumimoji="1" lang="ja-JP" altLang="en-US" dirty="0" smtClean="0">
                <a:solidFill>
                  <a:schemeClr val="tx1"/>
                </a:solidFill>
              </a:rPr>
              <a:t>　　　　　　　　</a:t>
            </a:r>
            <a:r>
              <a:rPr kumimoji="1" lang="en-US" altLang="ja-JP" dirty="0" smtClean="0">
                <a:solidFill>
                  <a:schemeClr val="tx1"/>
                </a:solidFill>
              </a:rPr>
              <a:t>500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個</a:t>
            </a:r>
            <a:endParaRPr kumimoji="1" lang="ja-JP" altLang="en-US" dirty="0">
              <a:solidFill>
                <a:schemeClr val="tx1"/>
              </a:solidFill>
            </a:endParaRPr>
          </a:p>
        </p:txBody>
      </p:sp>
      <p:sp>
        <p:nvSpPr>
          <p:cNvPr id="13" name="正方形/長方形 12"/>
          <p:cNvSpPr/>
          <p:nvPr/>
        </p:nvSpPr>
        <p:spPr>
          <a:xfrm>
            <a:off x="251520" y="5529722"/>
            <a:ext cx="29523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ステンレス皮スキ（金ヘラ）　　　　　　　</a:t>
            </a:r>
            <a:endParaRPr kumimoji="1" lang="en-US" altLang="ja-JP" dirty="0" smtClean="0">
              <a:solidFill>
                <a:schemeClr val="tx1"/>
              </a:solidFill>
            </a:endParaRPr>
          </a:p>
          <a:p>
            <a:r>
              <a:rPr kumimoji="1" lang="en-US" altLang="ja-JP" dirty="0" smtClean="0">
                <a:solidFill>
                  <a:schemeClr val="tx1"/>
                </a:solidFill>
              </a:rPr>
              <a:t>500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本</a:t>
            </a:r>
            <a:endParaRPr kumimoji="1" lang="ja-JP" altLang="en-US" dirty="0">
              <a:solidFill>
                <a:schemeClr val="tx1"/>
              </a:solidFill>
            </a:endParaRPr>
          </a:p>
        </p:txBody>
      </p:sp>
      <p:sp>
        <p:nvSpPr>
          <p:cNvPr id="15" name="正方形/長方形 14"/>
          <p:cNvSpPr/>
          <p:nvPr/>
        </p:nvSpPr>
        <p:spPr>
          <a:xfrm>
            <a:off x="3026948" y="5532040"/>
            <a:ext cx="316835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ｽﾃﾝﾚｽ仕上鏝　</a:t>
            </a:r>
            <a:r>
              <a:rPr kumimoji="1" lang="en-US" altLang="ja-JP" dirty="0" smtClean="0">
                <a:solidFill>
                  <a:schemeClr val="tx1"/>
                </a:solidFill>
              </a:rPr>
              <a:t>1,900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本　　　　　　　</a:t>
            </a:r>
            <a:endParaRPr kumimoji="1" lang="en-US" altLang="ja-JP" dirty="0" smtClean="0">
              <a:solidFill>
                <a:schemeClr val="tx1"/>
              </a:solidFill>
            </a:endParaRPr>
          </a:p>
          <a:p>
            <a:r>
              <a:rPr kumimoji="1" lang="ja-JP" altLang="en-US" dirty="0" smtClean="0">
                <a:solidFill>
                  <a:schemeClr val="tx1"/>
                </a:solidFill>
              </a:rPr>
              <a:t>ｷﾒｸﾞﾘ鏝　</a:t>
            </a:r>
            <a:r>
              <a:rPr kumimoji="1" lang="en-US" altLang="ja-JP" dirty="0" smtClean="0">
                <a:solidFill>
                  <a:schemeClr val="tx1"/>
                </a:solidFill>
              </a:rPr>
              <a:t>1,600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本</a:t>
            </a:r>
            <a:endParaRPr kumimoji="1" lang="ja-JP" altLang="en-US" dirty="0">
              <a:solidFill>
                <a:schemeClr val="tx1"/>
              </a:solidFill>
            </a:endParaRPr>
          </a:p>
        </p:txBody>
      </p:sp>
      <p:sp>
        <p:nvSpPr>
          <p:cNvPr id="17" name="正方形/長方形 16"/>
          <p:cNvSpPr/>
          <p:nvPr/>
        </p:nvSpPr>
        <p:spPr>
          <a:xfrm>
            <a:off x="6020213" y="5452628"/>
            <a:ext cx="244827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コーキングガン　　　　　　</a:t>
            </a:r>
            <a:r>
              <a:rPr kumimoji="1" lang="en-US" altLang="ja-JP" dirty="0" smtClean="0">
                <a:solidFill>
                  <a:schemeClr val="tx1"/>
                </a:solidFill>
              </a:rPr>
              <a:t>500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丁</a:t>
            </a:r>
            <a:endParaRPr kumimoji="1" lang="ja-JP" altLang="en-US" dirty="0">
              <a:solidFill>
                <a:schemeClr val="tx1"/>
              </a:solidFill>
            </a:endParaRPr>
          </a:p>
        </p:txBody>
      </p:sp>
      <p:pic>
        <p:nvPicPr>
          <p:cNvPr id="18" name="図 17" descr="P106003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3400" y="808112"/>
            <a:ext cx="2438400" cy="1828800"/>
          </a:xfrm>
          <a:prstGeom prst="rect">
            <a:avLst/>
          </a:prstGeom>
          <a:ln w="19050">
            <a:solidFill>
              <a:schemeClr val="tx1"/>
            </a:solidFill>
          </a:ln>
        </p:spPr>
      </p:pic>
      <p:pic>
        <p:nvPicPr>
          <p:cNvPr id="19" name="図 18" descr="P106003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3848" y="808112"/>
            <a:ext cx="2438400" cy="1828800"/>
          </a:xfrm>
          <a:prstGeom prst="rect">
            <a:avLst/>
          </a:prstGeom>
          <a:ln w="19050">
            <a:solidFill>
              <a:schemeClr val="tx1"/>
            </a:solidFill>
          </a:ln>
        </p:spPr>
      </p:pic>
      <p:pic>
        <p:nvPicPr>
          <p:cNvPr id="21" name="図 20" descr="P1060039.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84168" y="764704"/>
            <a:ext cx="2438400" cy="1828800"/>
          </a:xfrm>
          <a:prstGeom prst="rect">
            <a:avLst/>
          </a:prstGeom>
          <a:ln w="19050">
            <a:solidFill>
              <a:schemeClr val="tx1"/>
            </a:solidFill>
          </a:ln>
        </p:spPr>
      </p:pic>
      <p:pic>
        <p:nvPicPr>
          <p:cNvPr id="22" name="図 21" descr="P1060040.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3528" y="3544416"/>
            <a:ext cx="2438400" cy="1828800"/>
          </a:xfrm>
          <a:prstGeom prst="rect">
            <a:avLst/>
          </a:prstGeom>
          <a:ln w="19050">
            <a:solidFill>
              <a:schemeClr val="tx1"/>
            </a:solidFill>
          </a:ln>
        </p:spPr>
      </p:pic>
      <p:pic>
        <p:nvPicPr>
          <p:cNvPr id="24" name="図 23" descr="P1060042.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03848" y="3544416"/>
            <a:ext cx="2438400" cy="1828800"/>
          </a:xfrm>
          <a:prstGeom prst="rect">
            <a:avLst/>
          </a:prstGeom>
          <a:ln w="19050">
            <a:solidFill>
              <a:schemeClr val="tx1"/>
            </a:solidFill>
          </a:ln>
        </p:spPr>
      </p:pic>
      <p:pic>
        <p:nvPicPr>
          <p:cNvPr id="25" name="図 24" descr="P1060043.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84168" y="3544416"/>
            <a:ext cx="2438400" cy="1828800"/>
          </a:xfrm>
          <a:prstGeom prst="rect">
            <a:avLst/>
          </a:prstGeom>
          <a:ln w="19050">
            <a:solidFill>
              <a:schemeClr val="tx1"/>
            </a:solid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0" y="44624"/>
            <a:ext cx="9144000" cy="720080"/>
          </a:xfrm>
          <a:prstGeom prst="rect">
            <a:avLst/>
          </a:prstGeom>
          <a:noFill/>
          <a:ln w="25400">
            <a:noFill/>
          </a:ln>
        </p:spPr>
        <p:txBody>
          <a:bodyPr vert="horz" lIns="91440" tIns="45720" rIns="91440" bIns="45720" rtlCol="0" anchor="ctr">
            <a:normAutofit/>
          </a:bodyPr>
          <a:lstStyle/>
          <a:p>
            <a:pPr lvl="0">
              <a:spcBef>
                <a:spcPct val="0"/>
              </a:spcBef>
              <a:defRPr/>
            </a:pPr>
            <a:r>
              <a:rPr lang="ja-JP" altLang="en-US" sz="3000" b="1" dirty="0" smtClean="0">
                <a:latin typeface="+mj-lt"/>
                <a:ea typeface="+mj-ea"/>
                <a:cs typeface="+mj-cs"/>
              </a:rPr>
              <a:t>１－</a:t>
            </a:r>
            <a:r>
              <a:rPr lang="en-US" altLang="ja-JP" sz="3000" b="1" dirty="0" smtClean="0">
                <a:latin typeface="+mj-ea"/>
                <a:ea typeface="+mj-ea"/>
                <a:cs typeface="+mj-cs"/>
              </a:rPr>
              <a:t>11</a:t>
            </a:r>
            <a:r>
              <a:rPr lang="ja-JP" altLang="en-US" sz="3000" b="1" dirty="0" smtClean="0">
                <a:latin typeface="+mj-lt"/>
                <a:ea typeface="+mj-ea"/>
                <a:cs typeface="+mj-cs"/>
              </a:rPr>
              <a:t>　購入品価格（参考価格）</a:t>
            </a:r>
            <a:endParaRPr kumimoji="1" lang="ja-JP" altLang="en-US" sz="3000" b="1" i="0" u="none" strike="noStrike" kern="1200" cap="none" spc="0" normalizeH="0" baseline="0" noProof="0" dirty="0" smtClean="0">
              <a:ln>
                <a:noFill/>
              </a:ln>
              <a:solidFill>
                <a:schemeClr val="tx1"/>
              </a:solidFill>
              <a:effectLst/>
              <a:uLnTx/>
              <a:uFillTx/>
              <a:latin typeface="ＭＳ Ｐゴシック" pitchFamily="50" charset="-128"/>
              <a:ea typeface="ＭＳ Ｐゴシック" pitchFamily="50" charset="-128"/>
              <a:cs typeface="+mj-cs"/>
            </a:endParaRPr>
          </a:p>
        </p:txBody>
      </p:sp>
      <p:sp>
        <p:nvSpPr>
          <p:cNvPr id="6" name="正方形/長方形 5"/>
          <p:cNvSpPr/>
          <p:nvPr/>
        </p:nvSpPr>
        <p:spPr>
          <a:xfrm>
            <a:off x="8522568" y="638132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３５</a:t>
            </a:r>
            <a:endParaRPr kumimoji="1" lang="ja-JP" altLang="en-US" dirty="0">
              <a:solidFill>
                <a:schemeClr val="tx1"/>
              </a:solidFill>
            </a:endParaRPr>
          </a:p>
        </p:txBody>
      </p:sp>
      <p:sp>
        <p:nvSpPr>
          <p:cNvPr id="7" name="正方形/長方形 6"/>
          <p:cNvSpPr/>
          <p:nvPr/>
        </p:nvSpPr>
        <p:spPr>
          <a:xfrm>
            <a:off x="251520" y="2636912"/>
            <a:ext cx="2520280"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ﾌﾟﾚﾐｯｸｽﾓﾙﾀﾙ・</a:t>
            </a:r>
            <a:r>
              <a:rPr kumimoji="1" lang="en-US" altLang="ja-JP" dirty="0" smtClean="0">
                <a:solidFill>
                  <a:schemeClr val="tx1"/>
                </a:solidFill>
              </a:rPr>
              <a:t>FE</a:t>
            </a:r>
            <a:r>
              <a:rPr kumimoji="1" lang="ja-JP" altLang="en-US" dirty="0" smtClean="0">
                <a:solidFill>
                  <a:schemeClr val="tx1"/>
                </a:solidFill>
              </a:rPr>
              <a:t>ﾌﾟﾗｲﾏｰｾｯﾄ　</a:t>
            </a:r>
            <a:r>
              <a:rPr kumimoji="1" lang="en-US" altLang="ja-JP" dirty="0" smtClean="0">
                <a:solidFill>
                  <a:schemeClr val="tx1"/>
                </a:solidFill>
              </a:rPr>
              <a:t>9,500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ｾｯﾄ　　　　　（ｶﾞﾗｽ繊維入りﾓﾙﾀﾙ）</a:t>
            </a:r>
            <a:endParaRPr kumimoji="1" lang="ja-JP" altLang="en-US" dirty="0">
              <a:solidFill>
                <a:schemeClr val="tx1"/>
              </a:solidFill>
            </a:endParaRPr>
          </a:p>
        </p:txBody>
      </p:sp>
      <p:sp>
        <p:nvSpPr>
          <p:cNvPr id="9" name="正方形/長方形 8"/>
          <p:cNvSpPr/>
          <p:nvPr/>
        </p:nvSpPr>
        <p:spPr>
          <a:xfrm>
            <a:off x="3131840" y="2492896"/>
            <a:ext cx="2592288"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ポリバケツ　</a:t>
            </a:r>
            <a:r>
              <a:rPr kumimoji="1" lang="en-US" altLang="ja-JP" dirty="0" smtClean="0">
                <a:solidFill>
                  <a:schemeClr val="tx1"/>
                </a:solidFill>
              </a:rPr>
              <a:t>400</a:t>
            </a:r>
            <a:r>
              <a:rPr kumimoji="1" lang="ja-JP" altLang="en-US" dirty="0" smtClean="0">
                <a:solidFill>
                  <a:schemeClr val="tx1"/>
                </a:solidFill>
              </a:rPr>
              <a:t>円</a:t>
            </a:r>
            <a:endParaRPr kumimoji="1" lang="ja-JP" altLang="en-US" dirty="0">
              <a:solidFill>
                <a:schemeClr val="tx1"/>
              </a:solidFill>
            </a:endParaRPr>
          </a:p>
        </p:txBody>
      </p:sp>
      <p:sp>
        <p:nvSpPr>
          <p:cNvPr id="11" name="正方形/長方形 10"/>
          <p:cNvSpPr/>
          <p:nvPr/>
        </p:nvSpPr>
        <p:spPr>
          <a:xfrm>
            <a:off x="6156176" y="2708920"/>
            <a:ext cx="244827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角形ショベル　　　　　　　　</a:t>
            </a:r>
            <a:r>
              <a:rPr kumimoji="1" lang="en-US" altLang="ja-JP" dirty="0" smtClean="0">
                <a:solidFill>
                  <a:schemeClr val="tx1"/>
                </a:solidFill>
              </a:rPr>
              <a:t>10,000</a:t>
            </a:r>
            <a:r>
              <a:rPr kumimoji="1" lang="ja-JP" altLang="en-US" dirty="0" smtClean="0">
                <a:solidFill>
                  <a:schemeClr val="tx1"/>
                </a:solidFill>
              </a:rPr>
              <a:t>円</a:t>
            </a:r>
            <a:r>
              <a:rPr kumimoji="1" lang="en-US" altLang="ja-JP" dirty="0" smtClean="0">
                <a:solidFill>
                  <a:schemeClr val="tx1"/>
                </a:solidFill>
              </a:rPr>
              <a:t>/6</a:t>
            </a:r>
            <a:r>
              <a:rPr kumimoji="1" lang="ja-JP" altLang="en-US" dirty="0" smtClean="0">
                <a:solidFill>
                  <a:schemeClr val="tx1"/>
                </a:solidFill>
              </a:rPr>
              <a:t>本組</a:t>
            </a:r>
            <a:endParaRPr kumimoji="1" lang="ja-JP" altLang="en-US" dirty="0">
              <a:solidFill>
                <a:schemeClr val="tx1"/>
              </a:solidFill>
            </a:endParaRPr>
          </a:p>
        </p:txBody>
      </p:sp>
      <p:sp>
        <p:nvSpPr>
          <p:cNvPr id="13" name="正方形/長方形 12"/>
          <p:cNvSpPr/>
          <p:nvPr/>
        </p:nvSpPr>
        <p:spPr>
          <a:xfrm>
            <a:off x="251520" y="5373216"/>
            <a:ext cx="244827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土嚢袋　　　　　　　　</a:t>
            </a:r>
            <a:endParaRPr kumimoji="1" lang="en-US" altLang="ja-JP" dirty="0" smtClean="0">
              <a:solidFill>
                <a:schemeClr val="tx1"/>
              </a:solidFill>
            </a:endParaRPr>
          </a:p>
          <a:p>
            <a:r>
              <a:rPr kumimoji="1" lang="en-US" altLang="ja-JP" dirty="0" smtClean="0">
                <a:solidFill>
                  <a:schemeClr val="tx1"/>
                </a:solidFill>
              </a:rPr>
              <a:t>2,500</a:t>
            </a:r>
            <a:r>
              <a:rPr kumimoji="1" lang="ja-JP" altLang="en-US" dirty="0" smtClean="0">
                <a:solidFill>
                  <a:schemeClr val="tx1"/>
                </a:solidFill>
              </a:rPr>
              <a:t>円</a:t>
            </a:r>
            <a:r>
              <a:rPr kumimoji="1" lang="en-US" altLang="ja-JP" dirty="0" smtClean="0">
                <a:solidFill>
                  <a:schemeClr val="tx1"/>
                </a:solidFill>
              </a:rPr>
              <a:t>/150</a:t>
            </a:r>
            <a:r>
              <a:rPr kumimoji="1" lang="ja-JP" altLang="en-US" dirty="0" smtClean="0">
                <a:solidFill>
                  <a:schemeClr val="tx1"/>
                </a:solidFill>
              </a:rPr>
              <a:t>枚</a:t>
            </a:r>
            <a:endParaRPr kumimoji="1" lang="ja-JP" altLang="en-US" dirty="0">
              <a:solidFill>
                <a:schemeClr val="tx1"/>
              </a:solidFill>
            </a:endParaRPr>
          </a:p>
        </p:txBody>
      </p:sp>
      <p:sp>
        <p:nvSpPr>
          <p:cNvPr id="15" name="正方形/長方形 14"/>
          <p:cNvSpPr/>
          <p:nvPr/>
        </p:nvSpPr>
        <p:spPr>
          <a:xfrm>
            <a:off x="3203848" y="5373216"/>
            <a:ext cx="244827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防塵マスク　　　　　　　</a:t>
            </a:r>
            <a:endParaRPr kumimoji="1" lang="en-US" altLang="ja-JP" dirty="0" smtClean="0">
              <a:solidFill>
                <a:schemeClr val="tx1"/>
              </a:solidFill>
            </a:endParaRPr>
          </a:p>
          <a:p>
            <a:r>
              <a:rPr kumimoji="1" lang="en-US" altLang="ja-JP" dirty="0" smtClean="0">
                <a:solidFill>
                  <a:schemeClr val="tx1"/>
                </a:solidFill>
              </a:rPr>
              <a:t>3,000</a:t>
            </a:r>
            <a:r>
              <a:rPr kumimoji="1" lang="ja-JP" altLang="en-US" dirty="0" smtClean="0">
                <a:solidFill>
                  <a:schemeClr val="tx1"/>
                </a:solidFill>
              </a:rPr>
              <a:t>円</a:t>
            </a:r>
            <a:r>
              <a:rPr kumimoji="1" lang="en-US" altLang="ja-JP" dirty="0" smtClean="0">
                <a:solidFill>
                  <a:schemeClr val="tx1"/>
                </a:solidFill>
              </a:rPr>
              <a:t>/10</a:t>
            </a:r>
            <a:r>
              <a:rPr kumimoji="1" lang="ja-JP" altLang="en-US" dirty="0" smtClean="0">
                <a:solidFill>
                  <a:schemeClr val="tx1"/>
                </a:solidFill>
              </a:rPr>
              <a:t>個組</a:t>
            </a:r>
            <a:endParaRPr kumimoji="1" lang="ja-JP" altLang="en-US" dirty="0">
              <a:solidFill>
                <a:schemeClr val="tx1"/>
              </a:solidFill>
            </a:endParaRPr>
          </a:p>
        </p:txBody>
      </p:sp>
      <p:sp>
        <p:nvSpPr>
          <p:cNvPr id="17" name="正方形/長方形 16"/>
          <p:cNvSpPr/>
          <p:nvPr/>
        </p:nvSpPr>
        <p:spPr>
          <a:xfrm>
            <a:off x="6012160" y="5373216"/>
            <a:ext cx="244827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作業用ゴーグル　　　　　　　　　　　</a:t>
            </a:r>
            <a:r>
              <a:rPr kumimoji="1" lang="en-US" altLang="ja-JP" dirty="0" smtClean="0">
                <a:solidFill>
                  <a:schemeClr val="tx1"/>
                </a:solidFill>
              </a:rPr>
              <a:t>1,500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個</a:t>
            </a:r>
            <a:endParaRPr kumimoji="1" lang="ja-JP" altLang="en-US" dirty="0">
              <a:solidFill>
                <a:schemeClr val="tx1"/>
              </a:solidFill>
            </a:endParaRPr>
          </a:p>
        </p:txBody>
      </p:sp>
      <p:pic>
        <p:nvPicPr>
          <p:cNvPr id="19" name="図 18" descr="P1060044.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3400" y="764704"/>
            <a:ext cx="2438400" cy="1828800"/>
          </a:xfrm>
          <a:prstGeom prst="rect">
            <a:avLst/>
          </a:prstGeom>
          <a:ln w="19050">
            <a:solidFill>
              <a:schemeClr val="tx1"/>
            </a:solidFill>
          </a:ln>
        </p:spPr>
      </p:pic>
      <p:pic>
        <p:nvPicPr>
          <p:cNvPr id="20" name="図 19" descr="P106004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3848" y="764704"/>
            <a:ext cx="2438400" cy="1828800"/>
          </a:xfrm>
          <a:prstGeom prst="rect">
            <a:avLst/>
          </a:prstGeom>
          <a:ln w="19050">
            <a:solidFill>
              <a:schemeClr val="tx1"/>
            </a:solidFill>
          </a:ln>
        </p:spPr>
      </p:pic>
      <p:pic>
        <p:nvPicPr>
          <p:cNvPr id="21" name="図 20" descr="P1060047.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84168" y="764704"/>
            <a:ext cx="2438400" cy="1828800"/>
          </a:xfrm>
          <a:prstGeom prst="rect">
            <a:avLst/>
          </a:prstGeom>
          <a:ln w="19050">
            <a:solidFill>
              <a:schemeClr val="tx1"/>
            </a:solidFill>
          </a:ln>
        </p:spPr>
      </p:pic>
      <p:pic>
        <p:nvPicPr>
          <p:cNvPr id="22" name="図 21" descr="P1060048.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3528" y="3429000"/>
            <a:ext cx="2438400" cy="1828800"/>
          </a:xfrm>
          <a:prstGeom prst="rect">
            <a:avLst/>
          </a:prstGeom>
          <a:ln w="19050">
            <a:solidFill>
              <a:schemeClr val="tx1"/>
            </a:solidFill>
          </a:ln>
        </p:spPr>
      </p:pic>
      <p:pic>
        <p:nvPicPr>
          <p:cNvPr id="23" name="図 22" descr="P1060049.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03848" y="3429000"/>
            <a:ext cx="2438400" cy="1828800"/>
          </a:xfrm>
          <a:prstGeom prst="rect">
            <a:avLst/>
          </a:prstGeom>
          <a:ln w="19050">
            <a:solidFill>
              <a:schemeClr val="tx1"/>
            </a:solidFill>
          </a:ln>
        </p:spPr>
      </p:pic>
      <p:pic>
        <p:nvPicPr>
          <p:cNvPr id="24" name="図 23" descr="P1060050.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84168" y="3429000"/>
            <a:ext cx="2438400" cy="1828800"/>
          </a:xfrm>
          <a:prstGeom prst="rect">
            <a:avLst/>
          </a:prstGeom>
          <a:ln w="19050">
            <a:solidFill>
              <a:schemeClr val="tx1"/>
            </a:solid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0" y="44624"/>
            <a:ext cx="5642248" cy="720080"/>
          </a:xfrm>
          <a:prstGeom prst="rect">
            <a:avLst/>
          </a:prstGeom>
          <a:noFill/>
          <a:ln w="25400">
            <a:noFill/>
          </a:ln>
        </p:spPr>
        <p:txBody>
          <a:bodyPr vert="horz" lIns="91440" tIns="45720" rIns="91440" bIns="45720" rtlCol="0" anchor="ctr">
            <a:normAutofit/>
          </a:bodyPr>
          <a:lstStyle/>
          <a:p>
            <a:pPr lvl="0">
              <a:spcBef>
                <a:spcPct val="0"/>
              </a:spcBef>
              <a:defRPr/>
            </a:pPr>
            <a:r>
              <a:rPr lang="ja-JP" altLang="en-US" sz="3000" b="1" dirty="0" smtClean="0">
                <a:latin typeface="+mj-lt"/>
                <a:ea typeface="+mj-ea"/>
                <a:cs typeface="+mj-cs"/>
              </a:rPr>
              <a:t>１－</a:t>
            </a:r>
            <a:r>
              <a:rPr lang="en-US" altLang="ja-JP" sz="3000" b="1" dirty="0" smtClean="0">
                <a:latin typeface="+mj-ea"/>
                <a:ea typeface="+mj-ea"/>
                <a:cs typeface="+mj-cs"/>
              </a:rPr>
              <a:t>11</a:t>
            </a:r>
            <a:r>
              <a:rPr lang="ja-JP" altLang="en-US" sz="3000" b="1" dirty="0" smtClean="0">
                <a:latin typeface="+mj-lt"/>
                <a:ea typeface="+mj-ea"/>
                <a:cs typeface="+mj-cs"/>
              </a:rPr>
              <a:t>　購入品価格（参考価格）</a:t>
            </a:r>
            <a:endParaRPr kumimoji="1" lang="ja-JP" altLang="en-US" sz="3000" b="1" i="0" u="none" strike="noStrike" kern="1200" cap="none" spc="0" normalizeH="0" baseline="0" noProof="0" dirty="0" smtClean="0">
              <a:ln>
                <a:noFill/>
              </a:ln>
              <a:solidFill>
                <a:schemeClr val="tx1"/>
              </a:solidFill>
              <a:effectLst/>
              <a:uLnTx/>
              <a:uFillTx/>
              <a:latin typeface="ＭＳ Ｐゴシック" pitchFamily="50" charset="-128"/>
              <a:ea typeface="ＭＳ Ｐゴシック" pitchFamily="50" charset="-128"/>
              <a:cs typeface="+mj-cs"/>
            </a:endParaRPr>
          </a:p>
        </p:txBody>
      </p:sp>
      <p:sp>
        <p:nvSpPr>
          <p:cNvPr id="6" name="正方形/長方形 5"/>
          <p:cNvSpPr/>
          <p:nvPr/>
        </p:nvSpPr>
        <p:spPr>
          <a:xfrm>
            <a:off x="8532440" y="44624"/>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tx1"/>
                </a:solidFill>
              </a:rPr>
              <a:t>３６</a:t>
            </a:r>
            <a:endParaRPr kumimoji="1" lang="ja-JP" altLang="en-US" dirty="0">
              <a:solidFill>
                <a:schemeClr val="tx1"/>
              </a:solidFill>
            </a:endParaRPr>
          </a:p>
        </p:txBody>
      </p:sp>
      <p:sp>
        <p:nvSpPr>
          <p:cNvPr id="7" name="正方形/長方形 6"/>
          <p:cNvSpPr/>
          <p:nvPr/>
        </p:nvSpPr>
        <p:spPr>
          <a:xfrm>
            <a:off x="72008" y="2492896"/>
            <a:ext cx="3059832" cy="108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補修用カップセット　　　　　　　　</a:t>
            </a:r>
            <a:r>
              <a:rPr kumimoji="1" lang="en-US" altLang="ja-JP" dirty="0" smtClean="0">
                <a:solidFill>
                  <a:schemeClr val="tx1"/>
                </a:solidFill>
              </a:rPr>
              <a:t>3,000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セット　　　　　　　　　（ﾎﾙﾀﾞｰ</a:t>
            </a:r>
            <a:r>
              <a:rPr kumimoji="1" lang="en-US" altLang="ja-JP" dirty="0" smtClean="0">
                <a:solidFill>
                  <a:schemeClr val="tx1"/>
                </a:solidFill>
              </a:rPr>
              <a:t>2</a:t>
            </a:r>
            <a:r>
              <a:rPr kumimoji="1" lang="ja-JP" altLang="en-US" dirty="0" smtClean="0">
                <a:solidFill>
                  <a:schemeClr val="tx1"/>
                </a:solidFill>
              </a:rPr>
              <a:t>個、内容器</a:t>
            </a:r>
            <a:r>
              <a:rPr kumimoji="1" lang="en-US" altLang="ja-JP" dirty="0" smtClean="0">
                <a:solidFill>
                  <a:schemeClr val="tx1"/>
                </a:solidFill>
              </a:rPr>
              <a:t>200</a:t>
            </a:r>
            <a:r>
              <a:rPr kumimoji="1" lang="ja-JP" altLang="en-US" dirty="0" smtClean="0">
                <a:solidFill>
                  <a:schemeClr val="tx1"/>
                </a:solidFill>
              </a:rPr>
              <a:t>枚）</a:t>
            </a:r>
            <a:endParaRPr kumimoji="1" lang="ja-JP" altLang="en-US" dirty="0">
              <a:solidFill>
                <a:schemeClr val="tx1"/>
              </a:solidFill>
            </a:endParaRPr>
          </a:p>
        </p:txBody>
      </p:sp>
      <p:sp>
        <p:nvSpPr>
          <p:cNvPr id="9" name="正方形/長方形 8"/>
          <p:cNvSpPr/>
          <p:nvPr/>
        </p:nvSpPr>
        <p:spPr>
          <a:xfrm>
            <a:off x="3131840" y="2564904"/>
            <a:ext cx="3456384"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使い捨てﾌﾟﾗｽﾁｯｸ手袋　　　　　　　　　　　　　　</a:t>
            </a:r>
            <a:r>
              <a:rPr kumimoji="1" lang="en-US" altLang="ja-JP" dirty="0" smtClean="0">
                <a:solidFill>
                  <a:schemeClr val="tx1"/>
                </a:solidFill>
              </a:rPr>
              <a:t>500</a:t>
            </a:r>
            <a:r>
              <a:rPr kumimoji="1" lang="ja-JP" altLang="en-US" dirty="0" smtClean="0">
                <a:solidFill>
                  <a:schemeClr val="tx1"/>
                </a:solidFill>
              </a:rPr>
              <a:t>円</a:t>
            </a:r>
            <a:r>
              <a:rPr kumimoji="1" lang="en-US" altLang="ja-JP" dirty="0" smtClean="0">
                <a:solidFill>
                  <a:schemeClr val="tx1"/>
                </a:solidFill>
              </a:rPr>
              <a:t>/100</a:t>
            </a:r>
            <a:r>
              <a:rPr kumimoji="1" lang="ja-JP" altLang="en-US" dirty="0" smtClean="0">
                <a:solidFill>
                  <a:schemeClr val="tx1"/>
                </a:solidFill>
              </a:rPr>
              <a:t>枚ﾊﾟｯｸ</a:t>
            </a:r>
            <a:endParaRPr kumimoji="1" lang="ja-JP" altLang="en-US" dirty="0">
              <a:solidFill>
                <a:schemeClr val="tx1"/>
              </a:solidFill>
            </a:endParaRPr>
          </a:p>
        </p:txBody>
      </p:sp>
      <p:sp>
        <p:nvSpPr>
          <p:cNvPr id="11" name="正方形/長方形 10"/>
          <p:cNvSpPr/>
          <p:nvPr/>
        </p:nvSpPr>
        <p:spPr>
          <a:xfrm>
            <a:off x="5901780" y="2636912"/>
            <a:ext cx="3170212"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フルハルシート</a:t>
            </a:r>
            <a:r>
              <a:rPr kumimoji="1" lang="en-US" altLang="ja-JP" dirty="0" smtClean="0">
                <a:solidFill>
                  <a:schemeClr val="tx1"/>
                </a:solidFill>
              </a:rPr>
              <a:t>/</a:t>
            </a:r>
            <a:r>
              <a:rPr kumimoji="1" lang="ja-JP" altLang="en-US" dirty="0" smtClean="0">
                <a:solidFill>
                  <a:schemeClr val="tx1"/>
                </a:solidFill>
              </a:rPr>
              <a:t>プライマー</a:t>
            </a:r>
            <a:endParaRPr kumimoji="1" lang="en-US" altLang="ja-JP" dirty="0" smtClean="0">
              <a:solidFill>
                <a:schemeClr val="tx1"/>
              </a:solidFill>
            </a:endParaRPr>
          </a:p>
          <a:p>
            <a:r>
              <a:rPr lang="ja-JP" altLang="en-US" sz="1400" b="1" dirty="0" smtClean="0">
                <a:solidFill>
                  <a:schemeClr val="tx1"/>
                </a:solidFill>
              </a:rPr>
              <a:t>フルハルシート（</a:t>
            </a:r>
            <a:r>
              <a:rPr lang="en-US" altLang="ja-JP" sz="1400" b="1" dirty="0" smtClean="0">
                <a:solidFill>
                  <a:schemeClr val="tx1"/>
                </a:solidFill>
              </a:rPr>
              <a:t>10m</a:t>
            </a:r>
            <a:r>
              <a:rPr lang="ja-JP" altLang="en-US" sz="1400" b="1" dirty="0" smtClean="0">
                <a:solidFill>
                  <a:schemeClr val="tx1"/>
                </a:solidFill>
              </a:rPr>
              <a:t>）　標準品</a:t>
            </a:r>
            <a:r>
              <a:rPr lang="en-US" altLang="ja-JP" sz="1400" b="1" dirty="0" smtClean="0">
                <a:solidFill>
                  <a:schemeClr val="tx1"/>
                </a:solidFill>
              </a:rPr>
              <a:t>16,200</a:t>
            </a:r>
            <a:r>
              <a:rPr lang="ja-JP" altLang="en-US" sz="1400" b="1" dirty="0" smtClean="0">
                <a:solidFill>
                  <a:schemeClr val="tx1"/>
                </a:solidFill>
              </a:rPr>
              <a:t>円</a:t>
            </a:r>
            <a:endParaRPr lang="en-US" altLang="ja-JP" sz="1400" b="1" dirty="0" smtClean="0">
              <a:solidFill>
                <a:schemeClr val="tx1"/>
              </a:solidFill>
            </a:endParaRPr>
          </a:p>
          <a:p>
            <a:r>
              <a:rPr kumimoji="1" lang="ja-JP" altLang="en-US" sz="1400" b="1" dirty="0" smtClean="0">
                <a:solidFill>
                  <a:schemeClr val="tx1"/>
                </a:solidFill>
              </a:rPr>
              <a:t>追加用プライマー（</a:t>
            </a:r>
            <a:r>
              <a:rPr kumimoji="1" lang="en-US" altLang="ja-JP" sz="1400" b="1" dirty="0" smtClean="0">
                <a:solidFill>
                  <a:schemeClr val="tx1"/>
                </a:solidFill>
              </a:rPr>
              <a:t>10m</a:t>
            </a:r>
            <a:r>
              <a:rPr kumimoji="1" lang="ja-JP" altLang="en-US" sz="1400" b="1" dirty="0" smtClean="0">
                <a:solidFill>
                  <a:schemeClr val="tx1"/>
                </a:solidFill>
              </a:rPr>
              <a:t>用）　</a:t>
            </a:r>
            <a:r>
              <a:rPr kumimoji="1" lang="en-US" altLang="ja-JP" sz="1400" b="1" dirty="0" smtClean="0">
                <a:solidFill>
                  <a:schemeClr val="tx1"/>
                </a:solidFill>
              </a:rPr>
              <a:t>3,780</a:t>
            </a:r>
            <a:r>
              <a:rPr kumimoji="1" lang="ja-JP" altLang="en-US" sz="1400" b="1" dirty="0" smtClean="0">
                <a:solidFill>
                  <a:schemeClr val="tx1"/>
                </a:solidFill>
              </a:rPr>
              <a:t>円</a:t>
            </a:r>
            <a:endParaRPr kumimoji="1" lang="en-US" altLang="ja-JP" sz="1400" b="1" dirty="0" smtClean="0">
              <a:solidFill>
                <a:schemeClr val="tx1"/>
              </a:solidFill>
            </a:endParaRPr>
          </a:p>
          <a:p>
            <a:r>
              <a:rPr lang="ja-JP" altLang="en-US" sz="1400" b="1" dirty="0" smtClean="0">
                <a:solidFill>
                  <a:schemeClr val="tx1"/>
                </a:solidFill>
              </a:rPr>
              <a:t>取扱</a:t>
            </a:r>
            <a:r>
              <a:rPr lang="ja-JP" altLang="en-US" sz="1400" b="1" dirty="0" smtClean="0">
                <a:solidFill>
                  <a:schemeClr val="tx1"/>
                </a:solidFill>
                <a:sym typeface="Wingdings" panose="05000000000000000000" pitchFamily="2" charset="2"/>
              </a:rPr>
              <a:t>：（有）イスキナ</a:t>
            </a:r>
            <a:endParaRPr lang="en-US" altLang="ja-JP" sz="1400" b="1" dirty="0" smtClean="0">
              <a:solidFill>
                <a:schemeClr val="tx1"/>
              </a:solidFill>
              <a:sym typeface="Wingdings" panose="05000000000000000000" pitchFamily="2" charset="2"/>
            </a:endParaRPr>
          </a:p>
          <a:p>
            <a:r>
              <a:rPr lang="ja-JP" altLang="en-US" sz="1400" dirty="0" smtClean="0">
                <a:solidFill>
                  <a:schemeClr val="tx1"/>
                </a:solidFill>
                <a:sym typeface="Wingdings" panose="05000000000000000000" pitchFamily="2" charset="2"/>
              </a:rPr>
              <a:t>　　　　</a:t>
            </a:r>
            <a:r>
              <a:rPr lang="en-US" altLang="ja-JP" sz="1400" dirty="0" smtClean="0">
                <a:solidFill>
                  <a:schemeClr val="tx1"/>
                </a:solidFill>
                <a:sym typeface="Wingdings" panose="05000000000000000000" pitchFamily="2" charset="2"/>
              </a:rPr>
              <a:t>TEL</a:t>
            </a:r>
            <a:r>
              <a:rPr lang="ja-JP" altLang="en-US" sz="1400" dirty="0" smtClean="0">
                <a:solidFill>
                  <a:schemeClr val="tx1"/>
                </a:solidFill>
                <a:sym typeface="Wingdings" panose="05000000000000000000" pitchFamily="2" charset="2"/>
              </a:rPr>
              <a:t>：</a:t>
            </a:r>
            <a:r>
              <a:rPr lang="en-US" altLang="ja-JP" sz="1400" dirty="0" smtClean="0">
                <a:solidFill>
                  <a:schemeClr val="tx1"/>
                </a:solidFill>
                <a:sym typeface="Wingdings" panose="05000000000000000000" pitchFamily="2" charset="2"/>
              </a:rPr>
              <a:t>059-326-6088</a:t>
            </a:r>
            <a:endParaRPr lang="en-US" altLang="ja-JP" sz="1400" dirty="0" smtClean="0">
              <a:solidFill>
                <a:schemeClr val="tx1"/>
              </a:solidFill>
            </a:endParaRPr>
          </a:p>
          <a:p>
            <a:r>
              <a:rPr kumimoji="1" lang="ja-JP" altLang="en-US" sz="1400" dirty="0" smtClean="0">
                <a:solidFill>
                  <a:schemeClr val="tx1"/>
                </a:solidFill>
              </a:rPr>
              <a:t>　　　　</a:t>
            </a:r>
            <a:r>
              <a:rPr kumimoji="1" lang="ja-JP" altLang="en-US" dirty="0" smtClean="0">
                <a:solidFill>
                  <a:schemeClr val="tx1"/>
                </a:solidFill>
              </a:rPr>
              <a:t>　　　　　　　　　　　　</a:t>
            </a:r>
            <a:endParaRPr kumimoji="1" lang="ja-JP" altLang="en-US" dirty="0">
              <a:solidFill>
                <a:schemeClr val="tx1"/>
              </a:solidFill>
            </a:endParaRPr>
          </a:p>
        </p:txBody>
      </p:sp>
      <p:sp>
        <p:nvSpPr>
          <p:cNvPr id="15" name="正方形/長方形 14"/>
          <p:cNvSpPr/>
          <p:nvPr/>
        </p:nvSpPr>
        <p:spPr>
          <a:xfrm>
            <a:off x="3131840" y="5445224"/>
            <a:ext cx="2448272"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インスタントモルタル　　　　　　　</a:t>
            </a:r>
            <a:endParaRPr kumimoji="1" lang="en-US" altLang="ja-JP" dirty="0" smtClean="0">
              <a:solidFill>
                <a:schemeClr val="tx1"/>
              </a:solidFill>
            </a:endParaRPr>
          </a:p>
          <a:p>
            <a:r>
              <a:rPr kumimoji="1" lang="en-US" altLang="ja-JP" dirty="0" smtClean="0">
                <a:solidFill>
                  <a:schemeClr val="tx1"/>
                </a:solidFill>
              </a:rPr>
              <a:t>1,200</a:t>
            </a:r>
            <a:r>
              <a:rPr kumimoji="1" lang="ja-JP" altLang="en-US" dirty="0" smtClean="0">
                <a:solidFill>
                  <a:schemeClr val="tx1"/>
                </a:solidFill>
              </a:rPr>
              <a:t>円</a:t>
            </a:r>
            <a:r>
              <a:rPr kumimoji="1" lang="en-US" altLang="ja-JP" dirty="0" smtClean="0">
                <a:solidFill>
                  <a:schemeClr val="tx1"/>
                </a:solidFill>
              </a:rPr>
              <a:t>/20kg</a:t>
            </a:r>
            <a:r>
              <a:rPr kumimoji="1" lang="ja-JP" altLang="en-US" dirty="0" smtClean="0">
                <a:solidFill>
                  <a:schemeClr val="tx1"/>
                </a:solidFill>
              </a:rPr>
              <a:t>袋</a:t>
            </a:r>
            <a:endParaRPr kumimoji="1" lang="en-US" altLang="ja-JP" dirty="0" smtClean="0">
              <a:solidFill>
                <a:schemeClr val="tx1"/>
              </a:solidFill>
            </a:endParaRPr>
          </a:p>
          <a:p>
            <a:r>
              <a:rPr lang="ja-JP" altLang="en-US" dirty="0">
                <a:solidFill>
                  <a:schemeClr val="tx1"/>
                </a:solidFill>
              </a:rPr>
              <a:t>配合比　セメント１：砂</a:t>
            </a:r>
            <a:r>
              <a:rPr lang="ja-JP" altLang="en-US" dirty="0" smtClean="0">
                <a:solidFill>
                  <a:schemeClr val="tx1"/>
                </a:solidFill>
              </a:rPr>
              <a:t>３</a:t>
            </a:r>
            <a:endParaRPr kumimoji="1" lang="en-US" altLang="ja-JP" dirty="0" smtClean="0">
              <a:solidFill>
                <a:schemeClr val="tx1"/>
              </a:solidFill>
            </a:endParaRPr>
          </a:p>
          <a:p>
            <a:endParaRPr kumimoji="1" lang="ja-JP" altLang="en-US" dirty="0">
              <a:solidFill>
                <a:schemeClr val="tx1"/>
              </a:solidFill>
            </a:endParaRPr>
          </a:p>
        </p:txBody>
      </p:sp>
      <p:sp>
        <p:nvSpPr>
          <p:cNvPr id="17" name="正方形/長方形 16"/>
          <p:cNvSpPr/>
          <p:nvPr/>
        </p:nvSpPr>
        <p:spPr>
          <a:xfrm>
            <a:off x="6012160" y="6021288"/>
            <a:ext cx="244827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急結剤　</a:t>
            </a:r>
            <a:r>
              <a:rPr kumimoji="1" lang="en-US" altLang="ja-JP" dirty="0" smtClean="0">
                <a:solidFill>
                  <a:schemeClr val="tx1"/>
                </a:solidFill>
              </a:rPr>
              <a:t>600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本</a:t>
            </a:r>
            <a:endParaRPr kumimoji="1" lang="ja-JP" altLang="en-US" dirty="0">
              <a:solidFill>
                <a:schemeClr val="tx1"/>
              </a:solidFill>
            </a:endParaRPr>
          </a:p>
        </p:txBody>
      </p:sp>
      <p:pic>
        <p:nvPicPr>
          <p:cNvPr id="19" name="図 18" descr="P106005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3528" y="764704"/>
            <a:ext cx="2438400" cy="1828800"/>
          </a:xfrm>
          <a:prstGeom prst="rect">
            <a:avLst/>
          </a:prstGeom>
          <a:ln w="19050">
            <a:solidFill>
              <a:schemeClr val="tx1"/>
            </a:solidFill>
          </a:ln>
        </p:spPr>
      </p:pic>
      <p:pic>
        <p:nvPicPr>
          <p:cNvPr id="20" name="図 19" descr="P106005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3848" y="764704"/>
            <a:ext cx="2438400" cy="1828800"/>
          </a:xfrm>
          <a:prstGeom prst="rect">
            <a:avLst/>
          </a:prstGeom>
          <a:ln w="19050">
            <a:solidFill>
              <a:schemeClr val="tx1"/>
            </a:solidFill>
          </a:ln>
        </p:spPr>
      </p:pic>
      <p:pic>
        <p:nvPicPr>
          <p:cNvPr id="23" name="図 22" descr="P1060055.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03848" y="3501008"/>
            <a:ext cx="2438400" cy="1828800"/>
          </a:xfrm>
          <a:prstGeom prst="rect">
            <a:avLst/>
          </a:prstGeom>
          <a:ln w="19050">
            <a:solidFill>
              <a:schemeClr val="tx1"/>
            </a:solidFill>
          </a:ln>
        </p:spPr>
      </p:pic>
      <p:pic>
        <p:nvPicPr>
          <p:cNvPr id="24" name="図 23" descr="P1060058.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56176" y="4149080"/>
            <a:ext cx="2438400" cy="1828800"/>
          </a:xfrm>
          <a:prstGeom prst="rect">
            <a:avLst/>
          </a:prstGeom>
          <a:ln w="19050">
            <a:solidFill>
              <a:schemeClr val="tx1"/>
            </a:solidFill>
          </a:ln>
        </p:spPr>
      </p:pic>
      <p:sp>
        <p:nvSpPr>
          <p:cNvPr id="18" name="正方形/長方形 17"/>
          <p:cNvSpPr/>
          <p:nvPr/>
        </p:nvSpPr>
        <p:spPr>
          <a:xfrm>
            <a:off x="5642248" y="405160"/>
            <a:ext cx="3347863" cy="376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rgbClr val="FF0000"/>
                </a:solidFill>
              </a:rPr>
              <a:t>フルハルシート（</a:t>
            </a:r>
            <a:r>
              <a:rPr lang="en-US" altLang="ja-JP" dirty="0" smtClean="0">
                <a:solidFill>
                  <a:srgbClr val="FF0000"/>
                </a:solidFill>
              </a:rPr>
              <a:t>10m</a:t>
            </a:r>
            <a:r>
              <a:rPr lang="ja-JP" altLang="en-US" dirty="0" smtClean="0">
                <a:solidFill>
                  <a:srgbClr val="FF0000"/>
                </a:solidFill>
              </a:rPr>
              <a:t>）標準品</a:t>
            </a:r>
            <a:endParaRPr lang="en-US" altLang="ja-JP" dirty="0" smtClean="0">
              <a:solidFill>
                <a:srgbClr val="FF0000"/>
              </a:solidFill>
            </a:endParaRPr>
          </a:p>
          <a:p>
            <a:r>
              <a:rPr kumimoji="1" lang="ja-JP" altLang="en-US" dirty="0" smtClean="0">
                <a:solidFill>
                  <a:srgbClr val="FF0000"/>
                </a:solidFill>
              </a:rPr>
              <a:t>１６，２００円（プライマーとセット）</a:t>
            </a:r>
            <a:endParaRPr kumimoji="1" lang="en-US" altLang="ja-JP" dirty="0" smtClean="0">
              <a:solidFill>
                <a:srgbClr val="FF0000"/>
              </a:solidFill>
            </a:endParaRPr>
          </a:p>
          <a:p>
            <a:endParaRPr kumimoji="1" lang="ja-JP" altLang="en-US" sz="1400" dirty="0">
              <a:solidFill>
                <a:srgbClr val="FF0000"/>
              </a:solidFill>
            </a:endParaRPr>
          </a:p>
        </p:txBody>
      </p:sp>
      <p:pic>
        <p:nvPicPr>
          <p:cNvPr id="21" name="図 2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3508" y="3717032"/>
            <a:ext cx="2598440" cy="1861595"/>
          </a:xfrm>
          <a:prstGeom prst="rect">
            <a:avLst/>
          </a:prstGeom>
          <a:ln>
            <a:solidFill>
              <a:schemeClr val="tx1"/>
            </a:solidFill>
          </a:ln>
        </p:spPr>
      </p:pic>
      <p:sp>
        <p:nvSpPr>
          <p:cNvPr id="22" name="正方形/長方形 21"/>
          <p:cNvSpPr/>
          <p:nvPr/>
        </p:nvSpPr>
        <p:spPr>
          <a:xfrm>
            <a:off x="176436" y="5497042"/>
            <a:ext cx="3158480" cy="13386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水中パテ（ＢＯメジコン）</a:t>
            </a:r>
            <a:r>
              <a:rPr kumimoji="1" lang="ja-JP" altLang="en-US" dirty="0" smtClean="0">
                <a:solidFill>
                  <a:schemeClr val="tx1"/>
                </a:solidFill>
              </a:rPr>
              <a:t>　　　　　　　　</a:t>
            </a:r>
            <a:endParaRPr kumimoji="1" lang="en-US" altLang="ja-JP" dirty="0" smtClean="0">
              <a:solidFill>
                <a:schemeClr val="tx1"/>
              </a:solidFill>
            </a:endParaRPr>
          </a:p>
          <a:p>
            <a:r>
              <a:rPr lang="en-US" altLang="ja-JP" dirty="0" smtClean="0">
                <a:solidFill>
                  <a:schemeClr val="tx1"/>
                </a:solidFill>
              </a:rPr>
              <a:t>28,0</a:t>
            </a:r>
            <a:r>
              <a:rPr kumimoji="1" lang="en-US" altLang="ja-JP" dirty="0" smtClean="0">
                <a:solidFill>
                  <a:schemeClr val="tx1"/>
                </a:solidFill>
              </a:rPr>
              <a:t>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ｾｯﾄ（</a:t>
            </a:r>
            <a:r>
              <a:rPr kumimoji="1" lang="en-US" altLang="ja-JP" dirty="0" smtClean="0">
                <a:solidFill>
                  <a:schemeClr val="tx1"/>
                </a:solidFill>
              </a:rPr>
              <a:t>500g</a:t>
            </a:r>
            <a:r>
              <a:rPr lang="en-US" altLang="ja-JP" dirty="0" smtClean="0">
                <a:solidFill>
                  <a:schemeClr val="tx1"/>
                </a:solidFill>
              </a:rPr>
              <a:t>×20</a:t>
            </a:r>
            <a:r>
              <a:rPr lang="ja-JP" altLang="en-US" dirty="0" smtClean="0">
                <a:solidFill>
                  <a:schemeClr val="tx1"/>
                </a:solidFill>
              </a:rPr>
              <a:t>ｾｯﾄ</a:t>
            </a:r>
            <a:r>
              <a:rPr kumimoji="1" lang="ja-JP" altLang="en-US" dirty="0" smtClean="0">
                <a:solidFill>
                  <a:schemeClr val="tx1"/>
                </a:solidFill>
              </a:rPr>
              <a:t>）</a:t>
            </a:r>
            <a:endParaRPr kumimoji="1" lang="en-US" altLang="ja-JP" dirty="0" smtClean="0">
              <a:solidFill>
                <a:schemeClr val="tx1"/>
              </a:solidFill>
            </a:endParaRPr>
          </a:p>
          <a:p>
            <a:r>
              <a:rPr lang="ja-JP" altLang="en-US" sz="1400" b="1" dirty="0" smtClean="0">
                <a:solidFill>
                  <a:schemeClr val="tx1"/>
                </a:solidFill>
              </a:rPr>
              <a:t>取扱：ビーオーケミカル</a:t>
            </a:r>
            <a:r>
              <a:rPr lang="en-US" altLang="ja-JP" sz="1400" b="1" dirty="0" smtClean="0">
                <a:solidFill>
                  <a:schemeClr val="tx1"/>
                </a:solidFill>
              </a:rPr>
              <a:t>(</a:t>
            </a:r>
            <a:r>
              <a:rPr lang="ja-JP" altLang="en-US" sz="1400" b="1" dirty="0" smtClean="0">
                <a:solidFill>
                  <a:schemeClr val="tx1"/>
                </a:solidFill>
              </a:rPr>
              <a:t>株</a:t>
            </a:r>
            <a:r>
              <a:rPr lang="en-US" altLang="ja-JP" sz="1400" b="1" dirty="0" smtClean="0">
                <a:solidFill>
                  <a:schemeClr val="tx1"/>
                </a:solidFill>
              </a:rPr>
              <a:t>)</a:t>
            </a:r>
          </a:p>
          <a:p>
            <a:r>
              <a:rPr kumimoji="1" lang="ja-JP" altLang="en-US" sz="1400" dirty="0" smtClean="0">
                <a:solidFill>
                  <a:schemeClr val="tx1"/>
                </a:solidFill>
              </a:rPr>
              <a:t>　　　　</a:t>
            </a:r>
            <a:r>
              <a:rPr kumimoji="1" lang="en-US" altLang="ja-JP" sz="1400" dirty="0" smtClean="0">
                <a:solidFill>
                  <a:schemeClr val="tx1"/>
                </a:solidFill>
              </a:rPr>
              <a:t>TEL</a:t>
            </a:r>
            <a:r>
              <a:rPr kumimoji="1" lang="ja-JP" altLang="en-US" sz="1400" dirty="0" smtClean="0">
                <a:solidFill>
                  <a:schemeClr val="tx1"/>
                </a:solidFill>
              </a:rPr>
              <a:t>：</a:t>
            </a:r>
            <a:r>
              <a:rPr kumimoji="1" lang="en-US" altLang="ja-JP" sz="1400" dirty="0" smtClean="0">
                <a:solidFill>
                  <a:schemeClr val="tx1"/>
                </a:solidFill>
              </a:rPr>
              <a:t>092-938-6645</a:t>
            </a:r>
          </a:p>
        </p:txBody>
      </p:sp>
      <p:pic>
        <p:nvPicPr>
          <p:cNvPr id="26" name="図 2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10185" y="764704"/>
            <a:ext cx="2630758" cy="151216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9" y="2969"/>
            <a:ext cx="9144000" cy="6855031"/>
          </a:xfrm>
          <a:prstGeom prst="rect">
            <a:avLst/>
          </a:prstGeom>
        </p:spPr>
      </p:pic>
      <p:sp>
        <p:nvSpPr>
          <p:cNvPr id="2" name="タイトル 1"/>
          <p:cNvSpPr>
            <a:spLocks noGrp="1"/>
          </p:cNvSpPr>
          <p:nvPr>
            <p:ph type="ctrTitle"/>
          </p:nvPr>
        </p:nvSpPr>
        <p:spPr>
          <a:xfrm>
            <a:off x="2339" y="4307"/>
            <a:ext cx="7772400" cy="1470025"/>
          </a:xfrm>
        </p:spPr>
        <p:txBody>
          <a:bodyPr>
            <a:normAutofit/>
          </a:bodyPr>
          <a:lstStyle/>
          <a:p>
            <a:pPr algn="l"/>
            <a:r>
              <a:rPr lang="ja-JP" altLang="en-US" b="1" dirty="0" smtClean="0">
                <a:solidFill>
                  <a:srgbClr val="FF0000"/>
                </a:solidFill>
              </a:rPr>
              <a:t>１．水路目地補修等について</a:t>
            </a:r>
            <a:endParaRPr kumimoji="1" lang="ja-JP" altLang="en-US" dirty="0">
              <a:solidFill>
                <a:srgbClr val="FF0000"/>
              </a:solidFill>
            </a:endParaRPr>
          </a:p>
        </p:txBody>
      </p:sp>
      <p:sp>
        <p:nvSpPr>
          <p:cNvPr id="7" name="正方形/長方形 6"/>
          <p:cNvSpPr/>
          <p:nvPr/>
        </p:nvSpPr>
        <p:spPr>
          <a:xfrm>
            <a:off x="8532440" y="638132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１</a:t>
            </a:r>
            <a:endParaRPr kumimoji="1" lang="ja-JP" altLang="en-US" dirty="0">
              <a:solidFill>
                <a:schemeClr val="tx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0" y="44624"/>
            <a:ext cx="9144000" cy="720080"/>
          </a:xfrm>
          <a:prstGeom prst="rect">
            <a:avLst/>
          </a:prstGeom>
          <a:noFill/>
          <a:ln w="25400">
            <a:noFill/>
          </a:ln>
        </p:spPr>
        <p:txBody>
          <a:bodyPr vert="horz" lIns="91440" tIns="45720" rIns="91440" bIns="45720" rtlCol="0" anchor="ctr">
            <a:normAutofit/>
          </a:bodyPr>
          <a:lstStyle/>
          <a:p>
            <a:pPr lvl="0">
              <a:spcBef>
                <a:spcPct val="0"/>
              </a:spcBef>
              <a:defRPr/>
            </a:pPr>
            <a:r>
              <a:rPr lang="ja-JP" altLang="en-US" sz="3000" b="1" dirty="0" smtClean="0">
                <a:latin typeface="+mj-lt"/>
                <a:ea typeface="+mj-ea"/>
                <a:cs typeface="+mj-cs"/>
              </a:rPr>
              <a:t>１－</a:t>
            </a:r>
            <a:r>
              <a:rPr lang="en-US" altLang="ja-JP" sz="3000" b="1" dirty="0" smtClean="0">
                <a:latin typeface="+mj-ea"/>
                <a:ea typeface="+mj-ea"/>
                <a:cs typeface="+mj-cs"/>
              </a:rPr>
              <a:t>11</a:t>
            </a:r>
            <a:r>
              <a:rPr lang="ja-JP" altLang="en-US" sz="3000" b="1" dirty="0" smtClean="0">
                <a:latin typeface="+mj-lt"/>
                <a:ea typeface="+mj-ea"/>
                <a:cs typeface="+mj-cs"/>
              </a:rPr>
              <a:t>　購入品価格（参考価格）</a:t>
            </a:r>
            <a:endParaRPr kumimoji="1" lang="ja-JP" altLang="en-US" sz="3000" b="1" i="0" u="none" strike="noStrike" kern="1200" cap="none" spc="0" normalizeH="0" baseline="0" noProof="0" dirty="0" smtClean="0">
              <a:ln>
                <a:noFill/>
              </a:ln>
              <a:solidFill>
                <a:schemeClr val="tx1"/>
              </a:solidFill>
              <a:effectLst/>
              <a:uLnTx/>
              <a:uFillTx/>
              <a:latin typeface="ＭＳ Ｐゴシック" pitchFamily="50" charset="-128"/>
              <a:ea typeface="ＭＳ Ｐゴシック" pitchFamily="50" charset="-128"/>
              <a:cs typeface="+mj-cs"/>
            </a:endParaRPr>
          </a:p>
        </p:txBody>
      </p:sp>
      <p:sp>
        <p:nvSpPr>
          <p:cNvPr id="6" name="正方形/長方形 5"/>
          <p:cNvSpPr/>
          <p:nvPr/>
        </p:nvSpPr>
        <p:spPr>
          <a:xfrm>
            <a:off x="8532440" y="638132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tx1"/>
                </a:solidFill>
              </a:rPr>
              <a:t>３７</a:t>
            </a:r>
            <a:endParaRPr kumimoji="1" lang="ja-JP" altLang="en-US" dirty="0">
              <a:solidFill>
                <a:schemeClr val="tx1"/>
              </a:solidFill>
            </a:endParaRPr>
          </a:p>
        </p:txBody>
      </p:sp>
      <p:sp>
        <p:nvSpPr>
          <p:cNvPr id="7" name="正方形/長方形 6"/>
          <p:cNvSpPr/>
          <p:nvPr/>
        </p:nvSpPr>
        <p:spPr>
          <a:xfrm>
            <a:off x="216024" y="2492896"/>
            <a:ext cx="3059832"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モルタル接着増強剤　　　　　　　　</a:t>
            </a:r>
            <a:r>
              <a:rPr kumimoji="1" lang="en-US" altLang="ja-JP" dirty="0" smtClean="0">
                <a:solidFill>
                  <a:schemeClr val="tx1"/>
                </a:solidFill>
              </a:rPr>
              <a:t>1,200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本</a:t>
            </a:r>
            <a:endParaRPr kumimoji="1" lang="ja-JP" altLang="en-US" dirty="0">
              <a:solidFill>
                <a:schemeClr val="tx1"/>
              </a:solidFill>
            </a:endParaRPr>
          </a:p>
        </p:txBody>
      </p:sp>
      <p:sp>
        <p:nvSpPr>
          <p:cNvPr id="9" name="正方形/長方形 8"/>
          <p:cNvSpPr/>
          <p:nvPr/>
        </p:nvSpPr>
        <p:spPr>
          <a:xfrm>
            <a:off x="3131840" y="2564904"/>
            <a:ext cx="3456384"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コンビハンマー　　　　　　　　　　　　　　</a:t>
            </a:r>
            <a:r>
              <a:rPr kumimoji="1" lang="en-US" altLang="ja-JP" dirty="0" smtClean="0">
                <a:solidFill>
                  <a:schemeClr val="tx1"/>
                </a:solidFill>
              </a:rPr>
              <a:t>2,200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本</a:t>
            </a:r>
            <a:endParaRPr kumimoji="1" lang="ja-JP" altLang="en-US" dirty="0">
              <a:solidFill>
                <a:schemeClr val="tx1"/>
              </a:solidFill>
            </a:endParaRPr>
          </a:p>
        </p:txBody>
      </p:sp>
      <p:sp>
        <p:nvSpPr>
          <p:cNvPr id="11" name="正方形/長方形 10"/>
          <p:cNvSpPr/>
          <p:nvPr/>
        </p:nvSpPr>
        <p:spPr>
          <a:xfrm>
            <a:off x="6084168" y="2708920"/>
            <a:ext cx="244827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平タガネ　　　　　　　　　　　　　　　</a:t>
            </a:r>
            <a:r>
              <a:rPr kumimoji="1" lang="en-US" altLang="ja-JP" dirty="0" smtClean="0">
                <a:solidFill>
                  <a:schemeClr val="tx1"/>
                </a:solidFill>
              </a:rPr>
              <a:t>300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本</a:t>
            </a:r>
            <a:endParaRPr kumimoji="1" lang="ja-JP" altLang="en-US" dirty="0">
              <a:solidFill>
                <a:schemeClr val="tx1"/>
              </a:solidFill>
            </a:endParaRPr>
          </a:p>
        </p:txBody>
      </p:sp>
      <p:sp>
        <p:nvSpPr>
          <p:cNvPr id="13" name="正方形/長方形 12"/>
          <p:cNvSpPr/>
          <p:nvPr/>
        </p:nvSpPr>
        <p:spPr>
          <a:xfrm>
            <a:off x="251520" y="5445224"/>
            <a:ext cx="244827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ｺｰｷﾝｸﾞ除去用ﾊﾞｰﾙ　　　　　　　</a:t>
            </a:r>
            <a:endParaRPr kumimoji="1" lang="en-US" altLang="ja-JP" dirty="0" smtClean="0">
              <a:solidFill>
                <a:schemeClr val="tx1"/>
              </a:solidFill>
            </a:endParaRPr>
          </a:p>
          <a:p>
            <a:r>
              <a:rPr kumimoji="1" lang="en-US" altLang="ja-JP" dirty="0" smtClean="0">
                <a:solidFill>
                  <a:schemeClr val="tx1"/>
                </a:solidFill>
              </a:rPr>
              <a:t>1,700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本</a:t>
            </a:r>
            <a:endParaRPr kumimoji="1" lang="ja-JP" altLang="en-US" dirty="0">
              <a:solidFill>
                <a:schemeClr val="tx1"/>
              </a:solidFill>
            </a:endParaRPr>
          </a:p>
        </p:txBody>
      </p:sp>
      <p:sp>
        <p:nvSpPr>
          <p:cNvPr id="15" name="正方形/長方形 14"/>
          <p:cNvSpPr/>
          <p:nvPr/>
        </p:nvSpPr>
        <p:spPr>
          <a:xfrm>
            <a:off x="3131840" y="5445224"/>
            <a:ext cx="244827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防振・防滑手袋　　　　　　</a:t>
            </a:r>
            <a:endParaRPr kumimoji="1" lang="en-US" altLang="ja-JP" dirty="0" smtClean="0">
              <a:solidFill>
                <a:schemeClr val="tx1"/>
              </a:solidFill>
            </a:endParaRPr>
          </a:p>
          <a:p>
            <a:r>
              <a:rPr kumimoji="1" lang="en-US" altLang="ja-JP" dirty="0" smtClean="0">
                <a:solidFill>
                  <a:schemeClr val="tx1"/>
                </a:solidFill>
              </a:rPr>
              <a:t>5,000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双</a:t>
            </a:r>
            <a:endParaRPr kumimoji="1" lang="ja-JP" altLang="en-US" dirty="0">
              <a:solidFill>
                <a:schemeClr val="tx1"/>
              </a:solidFill>
            </a:endParaRPr>
          </a:p>
        </p:txBody>
      </p:sp>
      <p:sp>
        <p:nvSpPr>
          <p:cNvPr id="17" name="正方形/長方形 16"/>
          <p:cNvSpPr/>
          <p:nvPr/>
        </p:nvSpPr>
        <p:spPr>
          <a:xfrm>
            <a:off x="6012160" y="5373216"/>
            <a:ext cx="288032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ウエス　</a:t>
            </a:r>
            <a:r>
              <a:rPr kumimoji="1" lang="en-US" altLang="ja-JP" dirty="0" smtClean="0">
                <a:solidFill>
                  <a:schemeClr val="tx1"/>
                </a:solidFill>
              </a:rPr>
              <a:t>2,000</a:t>
            </a:r>
            <a:r>
              <a:rPr kumimoji="1" lang="ja-JP" altLang="en-US" dirty="0" smtClean="0">
                <a:solidFill>
                  <a:schemeClr val="tx1"/>
                </a:solidFill>
              </a:rPr>
              <a:t>円</a:t>
            </a:r>
            <a:r>
              <a:rPr kumimoji="1" lang="en-US" altLang="ja-JP" dirty="0" smtClean="0">
                <a:solidFill>
                  <a:schemeClr val="tx1"/>
                </a:solidFill>
              </a:rPr>
              <a:t>/5kg</a:t>
            </a:r>
            <a:r>
              <a:rPr kumimoji="1" lang="ja-JP" altLang="en-US" dirty="0" smtClean="0">
                <a:solidFill>
                  <a:schemeClr val="tx1"/>
                </a:solidFill>
              </a:rPr>
              <a:t>箱</a:t>
            </a:r>
            <a:endParaRPr kumimoji="1" lang="ja-JP" altLang="en-US" dirty="0">
              <a:solidFill>
                <a:schemeClr val="tx1"/>
              </a:solidFill>
            </a:endParaRPr>
          </a:p>
        </p:txBody>
      </p:sp>
      <p:pic>
        <p:nvPicPr>
          <p:cNvPr id="16" name="図 15" descr="P106005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3528" y="764704"/>
            <a:ext cx="2438400" cy="1828800"/>
          </a:xfrm>
          <a:prstGeom prst="rect">
            <a:avLst/>
          </a:prstGeom>
          <a:ln w="19050">
            <a:solidFill>
              <a:schemeClr val="tx1"/>
            </a:solidFill>
          </a:ln>
        </p:spPr>
      </p:pic>
      <p:pic>
        <p:nvPicPr>
          <p:cNvPr id="18" name="図 17" descr="P106005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3848" y="764704"/>
            <a:ext cx="2438400" cy="1828800"/>
          </a:xfrm>
          <a:prstGeom prst="rect">
            <a:avLst/>
          </a:prstGeom>
          <a:ln w="19050">
            <a:solidFill>
              <a:schemeClr val="tx1"/>
            </a:solidFill>
          </a:ln>
        </p:spPr>
      </p:pic>
      <p:pic>
        <p:nvPicPr>
          <p:cNvPr id="25" name="図 24" descr="P1060060.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56176" y="764704"/>
            <a:ext cx="2438400" cy="1828800"/>
          </a:xfrm>
          <a:prstGeom prst="rect">
            <a:avLst/>
          </a:prstGeom>
          <a:ln w="19050">
            <a:solidFill>
              <a:schemeClr val="tx1"/>
            </a:solidFill>
          </a:ln>
        </p:spPr>
      </p:pic>
      <p:pic>
        <p:nvPicPr>
          <p:cNvPr id="26" name="図 25" descr="P1060061.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3528" y="3501008"/>
            <a:ext cx="2438400" cy="1828800"/>
          </a:xfrm>
          <a:prstGeom prst="rect">
            <a:avLst/>
          </a:prstGeom>
          <a:ln w="19050">
            <a:solidFill>
              <a:schemeClr val="tx1"/>
            </a:solidFill>
          </a:ln>
        </p:spPr>
      </p:pic>
      <p:pic>
        <p:nvPicPr>
          <p:cNvPr id="27" name="図 26" descr="P1060062.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03848" y="3501008"/>
            <a:ext cx="2438400" cy="1828800"/>
          </a:xfrm>
          <a:prstGeom prst="rect">
            <a:avLst/>
          </a:prstGeom>
          <a:ln w="19050">
            <a:solidFill>
              <a:schemeClr val="tx1"/>
            </a:solidFill>
          </a:ln>
        </p:spPr>
      </p:pic>
      <p:pic>
        <p:nvPicPr>
          <p:cNvPr id="28" name="図 27" descr="P1060063.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56176" y="3501008"/>
            <a:ext cx="2438400" cy="1828800"/>
          </a:xfrm>
          <a:prstGeom prst="rect">
            <a:avLst/>
          </a:prstGeom>
          <a:ln w="19050">
            <a:solidFill>
              <a:schemeClr val="tx1"/>
            </a:solid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0" y="44624"/>
            <a:ext cx="9144000" cy="720080"/>
          </a:xfrm>
          <a:prstGeom prst="rect">
            <a:avLst/>
          </a:prstGeom>
          <a:noFill/>
          <a:ln w="25400">
            <a:noFill/>
          </a:ln>
        </p:spPr>
        <p:txBody>
          <a:bodyPr vert="horz" lIns="91440" tIns="45720" rIns="91440" bIns="45720" rtlCol="0" anchor="ctr">
            <a:normAutofit/>
          </a:bodyPr>
          <a:lstStyle/>
          <a:p>
            <a:pPr lvl="0">
              <a:spcBef>
                <a:spcPct val="0"/>
              </a:spcBef>
              <a:defRPr/>
            </a:pPr>
            <a:r>
              <a:rPr lang="ja-JP" altLang="en-US" sz="3000" b="1" dirty="0" smtClean="0">
                <a:latin typeface="+mj-lt"/>
                <a:ea typeface="+mj-ea"/>
                <a:cs typeface="+mj-cs"/>
              </a:rPr>
              <a:t>１－</a:t>
            </a:r>
            <a:r>
              <a:rPr lang="en-US" altLang="ja-JP" sz="3000" b="1" dirty="0" smtClean="0">
                <a:latin typeface="+mj-ea"/>
                <a:ea typeface="+mj-ea"/>
                <a:cs typeface="+mj-cs"/>
              </a:rPr>
              <a:t>11</a:t>
            </a:r>
            <a:r>
              <a:rPr lang="ja-JP" altLang="en-US" sz="3000" b="1" dirty="0" smtClean="0">
                <a:latin typeface="+mj-lt"/>
                <a:ea typeface="+mj-ea"/>
                <a:cs typeface="+mj-cs"/>
              </a:rPr>
              <a:t>　購入品価格（参考価格）</a:t>
            </a:r>
            <a:endParaRPr kumimoji="1" lang="ja-JP" altLang="en-US" sz="3000" b="1" i="0" u="none" strike="noStrike" kern="1200" cap="none" spc="0" normalizeH="0" baseline="0" noProof="0" dirty="0" smtClean="0">
              <a:ln>
                <a:noFill/>
              </a:ln>
              <a:solidFill>
                <a:schemeClr val="tx1"/>
              </a:solidFill>
              <a:effectLst/>
              <a:uLnTx/>
              <a:uFillTx/>
              <a:latin typeface="ＭＳ Ｐゴシック" pitchFamily="50" charset="-128"/>
              <a:ea typeface="ＭＳ Ｐゴシック" pitchFamily="50" charset="-128"/>
              <a:cs typeface="+mj-cs"/>
            </a:endParaRPr>
          </a:p>
        </p:txBody>
      </p:sp>
      <p:sp>
        <p:nvSpPr>
          <p:cNvPr id="6" name="正方形/長方形 5"/>
          <p:cNvSpPr/>
          <p:nvPr/>
        </p:nvSpPr>
        <p:spPr>
          <a:xfrm>
            <a:off x="8532440" y="52536"/>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tx1"/>
                </a:solidFill>
              </a:rPr>
              <a:t>３８</a:t>
            </a:r>
            <a:endParaRPr kumimoji="1" lang="ja-JP" altLang="en-US" dirty="0">
              <a:solidFill>
                <a:schemeClr val="tx1"/>
              </a:solidFill>
            </a:endParaRPr>
          </a:p>
        </p:txBody>
      </p:sp>
      <p:sp>
        <p:nvSpPr>
          <p:cNvPr id="7" name="正方形/長方形 6"/>
          <p:cNvSpPr/>
          <p:nvPr/>
        </p:nvSpPr>
        <p:spPr>
          <a:xfrm>
            <a:off x="216024" y="2492896"/>
            <a:ext cx="3059832"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チョーク　　　　　　　　　　　　　　　　</a:t>
            </a:r>
            <a:r>
              <a:rPr kumimoji="1" lang="en-US" altLang="ja-JP" dirty="0" smtClean="0">
                <a:solidFill>
                  <a:schemeClr val="tx1"/>
                </a:solidFill>
              </a:rPr>
              <a:t>1,300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箱（</a:t>
            </a:r>
            <a:r>
              <a:rPr kumimoji="1" lang="en-US" altLang="ja-JP" dirty="0" smtClean="0">
                <a:solidFill>
                  <a:schemeClr val="tx1"/>
                </a:solidFill>
              </a:rPr>
              <a:t>72</a:t>
            </a:r>
            <a:r>
              <a:rPr kumimoji="1" lang="ja-JP" altLang="en-US" dirty="0" smtClean="0">
                <a:solidFill>
                  <a:schemeClr val="tx1"/>
                </a:solidFill>
              </a:rPr>
              <a:t>本入り）</a:t>
            </a:r>
            <a:endParaRPr kumimoji="1" lang="ja-JP" altLang="en-US" dirty="0">
              <a:solidFill>
                <a:schemeClr val="tx1"/>
              </a:solidFill>
            </a:endParaRPr>
          </a:p>
        </p:txBody>
      </p:sp>
      <p:sp>
        <p:nvSpPr>
          <p:cNvPr id="9" name="正方形/長方形 8"/>
          <p:cNvSpPr/>
          <p:nvPr/>
        </p:nvSpPr>
        <p:spPr>
          <a:xfrm>
            <a:off x="3131840" y="2564904"/>
            <a:ext cx="3456384"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ｺﾞﾑ製ﾌﾞﾚｰﾄﾞほうき　　　　　　　　　　　　　　　　　</a:t>
            </a:r>
            <a:r>
              <a:rPr kumimoji="1" lang="en-US" altLang="ja-JP" dirty="0" smtClean="0">
                <a:solidFill>
                  <a:schemeClr val="tx1"/>
                </a:solidFill>
              </a:rPr>
              <a:t>1,900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本</a:t>
            </a:r>
            <a:endParaRPr kumimoji="1" lang="ja-JP" altLang="en-US" dirty="0">
              <a:solidFill>
                <a:schemeClr val="tx1"/>
              </a:solidFill>
            </a:endParaRPr>
          </a:p>
        </p:txBody>
      </p:sp>
      <p:sp>
        <p:nvSpPr>
          <p:cNvPr id="11" name="正方形/長方形 10"/>
          <p:cNvSpPr/>
          <p:nvPr/>
        </p:nvSpPr>
        <p:spPr>
          <a:xfrm>
            <a:off x="6084168" y="2708920"/>
            <a:ext cx="244827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デッキブラシ　　　　　　　　　　　　　　</a:t>
            </a:r>
            <a:r>
              <a:rPr kumimoji="1" lang="en-US" altLang="ja-JP" dirty="0" smtClean="0">
                <a:solidFill>
                  <a:schemeClr val="tx1"/>
                </a:solidFill>
              </a:rPr>
              <a:t>800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本</a:t>
            </a:r>
            <a:endParaRPr kumimoji="1" lang="ja-JP" altLang="en-US" dirty="0">
              <a:solidFill>
                <a:schemeClr val="tx1"/>
              </a:solidFill>
            </a:endParaRPr>
          </a:p>
        </p:txBody>
      </p:sp>
      <p:sp>
        <p:nvSpPr>
          <p:cNvPr id="13" name="正方形/長方形 12"/>
          <p:cNvSpPr/>
          <p:nvPr/>
        </p:nvSpPr>
        <p:spPr>
          <a:xfrm>
            <a:off x="251520" y="5445224"/>
            <a:ext cx="244827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プラ舟　　　　　　　</a:t>
            </a:r>
            <a:endParaRPr kumimoji="1" lang="en-US" altLang="ja-JP" dirty="0" smtClean="0">
              <a:solidFill>
                <a:schemeClr val="tx1"/>
              </a:solidFill>
            </a:endParaRPr>
          </a:p>
          <a:p>
            <a:r>
              <a:rPr kumimoji="1" lang="en-US" altLang="ja-JP" dirty="0" smtClean="0">
                <a:solidFill>
                  <a:schemeClr val="tx1"/>
                </a:solidFill>
              </a:rPr>
              <a:t>2,200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個（</a:t>
            </a:r>
            <a:r>
              <a:rPr kumimoji="1" lang="en-US" altLang="ja-JP" dirty="0" smtClean="0">
                <a:solidFill>
                  <a:schemeClr val="tx1"/>
                </a:solidFill>
              </a:rPr>
              <a:t>23</a:t>
            </a:r>
            <a:r>
              <a:rPr kumimoji="1" lang="ja-JP" altLang="en-US" dirty="0" smtClean="0">
                <a:solidFill>
                  <a:schemeClr val="tx1"/>
                </a:solidFill>
              </a:rPr>
              <a:t>ﾘｯﾄﾙ）</a:t>
            </a:r>
            <a:endParaRPr kumimoji="1" lang="ja-JP" altLang="en-US" dirty="0">
              <a:solidFill>
                <a:schemeClr val="tx1"/>
              </a:solidFill>
            </a:endParaRPr>
          </a:p>
        </p:txBody>
      </p:sp>
      <p:sp>
        <p:nvSpPr>
          <p:cNvPr id="15" name="正方形/長方形 14"/>
          <p:cNvSpPr/>
          <p:nvPr/>
        </p:nvSpPr>
        <p:spPr>
          <a:xfrm>
            <a:off x="3131840" y="5445224"/>
            <a:ext cx="244827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ステンレス練り鍬</a:t>
            </a:r>
            <a:r>
              <a:rPr kumimoji="1" lang="ja-JP" altLang="en-US" dirty="0" smtClean="0">
                <a:solidFill>
                  <a:schemeClr val="tx1"/>
                </a:solidFill>
              </a:rPr>
              <a:t>　　　　　　</a:t>
            </a:r>
            <a:endParaRPr kumimoji="1" lang="en-US" altLang="ja-JP" dirty="0" smtClean="0">
              <a:solidFill>
                <a:schemeClr val="tx1"/>
              </a:solidFill>
            </a:endParaRPr>
          </a:p>
          <a:p>
            <a:r>
              <a:rPr kumimoji="1" lang="en-US" altLang="ja-JP" dirty="0" smtClean="0">
                <a:solidFill>
                  <a:schemeClr val="tx1"/>
                </a:solidFill>
              </a:rPr>
              <a:t>2,000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本</a:t>
            </a:r>
            <a:endParaRPr kumimoji="1" lang="ja-JP" altLang="en-US" dirty="0">
              <a:solidFill>
                <a:schemeClr val="tx1"/>
              </a:solidFill>
            </a:endParaRPr>
          </a:p>
        </p:txBody>
      </p:sp>
      <p:sp>
        <p:nvSpPr>
          <p:cNvPr id="17" name="正方形/長方形 16"/>
          <p:cNvSpPr/>
          <p:nvPr/>
        </p:nvSpPr>
        <p:spPr>
          <a:xfrm>
            <a:off x="6012160" y="5373216"/>
            <a:ext cx="288032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ブルーシート　　　　　　　　　　　　　　　　　　　　</a:t>
            </a:r>
            <a:r>
              <a:rPr kumimoji="1" lang="en-US" altLang="ja-JP" dirty="0" smtClean="0">
                <a:solidFill>
                  <a:schemeClr val="tx1"/>
                </a:solidFill>
              </a:rPr>
              <a:t>500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枚（</a:t>
            </a:r>
            <a:r>
              <a:rPr kumimoji="1" lang="en-US" altLang="ja-JP" dirty="0" smtClean="0">
                <a:solidFill>
                  <a:schemeClr val="tx1"/>
                </a:solidFill>
              </a:rPr>
              <a:t>1.8m×1.8m</a:t>
            </a:r>
            <a:r>
              <a:rPr kumimoji="1" lang="ja-JP" altLang="en-US" dirty="0" smtClean="0">
                <a:solidFill>
                  <a:schemeClr val="tx1"/>
                </a:solidFill>
              </a:rPr>
              <a:t>）</a:t>
            </a:r>
            <a:endParaRPr kumimoji="1" lang="ja-JP" altLang="en-US" dirty="0">
              <a:solidFill>
                <a:schemeClr val="tx1"/>
              </a:solidFill>
            </a:endParaRPr>
          </a:p>
        </p:txBody>
      </p:sp>
      <p:pic>
        <p:nvPicPr>
          <p:cNvPr id="19" name="図 18" descr="P1060064.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3528" y="764704"/>
            <a:ext cx="2438400" cy="1828800"/>
          </a:xfrm>
          <a:prstGeom prst="rect">
            <a:avLst/>
          </a:prstGeom>
          <a:ln w="19050">
            <a:solidFill>
              <a:schemeClr val="tx1"/>
            </a:solidFill>
          </a:ln>
        </p:spPr>
      </p:pic>
      <p:pic>
        <p:nvPicPr>
          <p:cNvPr id="20" name="図 19" descr="P106006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3848" y="764704"/>
            <a:ext cx="2438400" cy="1828800"/>
          </a:xfrm>
          <a:prstGeom prst="rect">
            <a:avLst/>
          </a:prstGeom>
          <a:ln w="19050">
            <a:solidFill>
              <a:schemeClr val="tx1"/>
            </a:solidFill>
          </a:ln>
        </p:spPr>
      </p:pic>
      <p:pic>
        <p:nvPicPr>
          <p:cNvPr id="21" name="図 20" descr="P1060066.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84168" y="764704"/>
            <a:ext cx="2438400" cy="1828800"/>
          </a:xfrm>
          <a:prstGeom prst="rect">
            <a:avLst/>
          </a:prstGeom>
          <a:ln w="19050">
            <a:solidFill>
              <a:schemeClr val="tx1"/>
            </a:solidFill>
          </a:ln>
        </p:spPr>
      </p:pic>
      <p:pic>
        <p:nvPicPr>
          <p:cNvPr id="22" name="図 21" descr="P1060067.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3528" y="3501008"/>
            <a:ext cx="2438400" cy="1828800"/>
          </a:xfrm>
          <a:prstGeom prst="rect">
            <a:avLst/>
          </a:prstGeom>
          <a:ln w="19050">
            <a:solidFill>
              <a:schemeClr val="tx1"/>
            </a:solidFill>
          </a:ln>
        </p:spPr>
      </p:pic>
      <p:pic>
        <p:nvPicPr>
          <p:cNvPr id="23" name="図 22" descr="P1060068.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03848" y="3501008"/>
            <a:ext cx="2438400" cy="1828800"/>
          </a:xfrm>
          <a:prstGeom prst="rect">
            <a:avLst/>
          </a:prstGeom>
          <a:ln w="19050">
            <a:solidFill>
              <a:schemeClr val="tx1"/>
            </a:solidFill>
          </a:ln>
        </p:spPr>
      </p:pic>
      <p:pic>
        <p:nvPicPr>
          <p:cNvPr id="24" name="図 23" descr="P1060070.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84168" y="3501008"/>
            <a:ext cx="2438400" cy="1828800"/>
          </a:xfrm>
          <a:prstGeom prst="rect">
            <a:avLst/>
          </a:prstGeom>
          <a:ln w="19050">
            <a:solidFill>
              <a:schemeClr val="tx1"/>
            </a:solid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6512" y="-105484"/>
            <a:ext cx="9144000" cy="720080"/>
          </a:xfrm>
          <a:prstGeom prst="rect">
            <a:avLst/>
          </a:prstGeom>
          <a:noFill/>
          <a:ln w="25400">
            <a:noFill/>
          </a:ln>
        </p:spPr>
        <p:txBody>
          <a:bodyPr vert="horz" lIns="91440" tIns="45720" rIns="91440" bIns="45720" rtlCol="0" anchor="ctr">
            <a:normAutofit/>
          </a:bodyPr>
          <a:lstStyle/>
          <a:p>
            <a:pPr lvl="0">
              <a:spcBef>
                <a:spcPct val="0"/>
              </a:spcBef>
              <a:defRPr/>
            </a:pPr>
            <a:r>
              <a:rPr lang="ja-JP" altLang="en-US" sz="3000" b="1" dirty="0" smtClean="0">
                <a:latin typeface="+mj-lt"/>
                <a:ea typeface="+mj-ea"/>
                <a:cs typeface="+mj-cs"/>
              </a:rPr>
              <a:t>１－</a:t>
            </a:r>
            <a:r>
              <a:rPr lang="en-US" altLang="ja-JP" sz="3000" b="1" dirty="0" smtClean="0">
                <a:latin typeface="+mj-ea"/>
                <a:ea typeface="+mj-ea"/>
                <a:cs typeface="+mj-cs"/>
              </a:rPr>
              <a:t>11</a:t>
            </a:r>
            <a:r>
              <a:rPr lang="ja-JP" altLang="en-US" sz="3000" b="1" dirty="0" smtClean="0">
                <a:latin typeface="+mj-lt"/>
                <a:ea typeface="+mj-ea"/>
                <a:cs typeface="+mj-cs"/>
              </a:rPr>
              <a:t>　購入品価格（参考価格）</a:t>
            </a:r>
            <a:endParaRPr kumimoji="1" lang="ja-JP" altLang="en-US" sz="3000" b="1" i="0" u="none" strike="noStrike" kern="1200" cap="none" spc="0" normalizeH="0" baseline="0" noProof="0" dirty="0" smtClean="0">
              <a:ln>
                <a:noFill/>
              </a:ln>
              <a:solidFill>
                <a:schemeClr val="tx1"/>
              </a:solidFill>
              <a:effectLst/>
              <a:uLnTx/>
              <a:uFillTx/>
              <a:latin typeface="ＭＳ Ｐゴシック" pitchFamily="50" charset="-128"/>
              <a:ea typeface="ＭＳ Ｐゴシック" pitchFamily="50" charset="-128"/>
              <a:cs typeface="+mj-cs"/>
            </a:endParaRPr>
          </a:p>
        </p:txBody>
      </p:sp>
      <p:sp>
        <p:nvSpPr>
          <p:cNvPr id="5" name="正方形/長方形 4"/>
          <p:cNvSpPr/>
          <p:nvPr/>
        </p:nvSpPr>
        <p:spPr>
          <a:xfrm>
            <a:off x="8532440" y="6408712"/>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tx1"/>
                </a:solidFill>
              </a:rPr>
              <a:t>３９</a:t>
            </a:r>
            <a:endParaRPr kumimoji="1" lang="ja-JP" altLang="en-US" dirty="0">
              <a:solidFill>
                <a:schemeClr val="tx1"/>
              </a:solidFill>
            </a:endParaRPr>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5184" y="600684"/>
            <a:ext cx="2664297" cy="2072232"/>
          </a:xfrm>
          <a:prstGeom prst="rect">
            <a:avLst/>
          </a:prstGeom>
          <a:noFill/>
          <a:ln w="9525">
            <a:solidFill>
              <a:schemeClr val="tx1"/>
            </a:solidFill>
            <a:miter lim="800000"/>
            <a:headEnd/>
            <a:tailEnd/>
          </a:ln>
        </p:spPr>
      </p:pic>
      <p:sp>
        <p:nvSpPr>
          <p:cNvPr id="7" name="正方形/長方形 6"/>
          <p:cNvSpPr/>
          <p:nvPr/>
        </p:nvSpPr>
        <p:spPr>
          <a:xfrm>
            <a:off x="371102" y="2556702"/>
            <a:ext cx="3059832"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アグリパッチシール</a:t>
            </a:r>
            <a:r>
              <a:rPr kumimoji="1" lang="ja-JP" altLang="en-US" dirty="0" smtClean="0">
                <a:solidFill>
                  <a:schemeClr val="tx1"/>
                </a:solidFill>
              </a:rPr>
              <a:t>　　　　　　　　　　　　　　　　</a:t>
            </a:r>
            <a:r>
              <a:rPr lang="en-US" altLang="ja-JP" dirty="0" smtClean="0">
                <a:solidFill>
                  <a:schemeClr val="tx1"/>
                </a:solidFill>
              </a:rPr>
              <a:t>6,500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１本（</a:t>
            </a:r>
            <a:r>
              <a:rPr kumimoji="1" lang="en-US" altLang="ja-JP" dirty="0" smtClean="0">
                <a:solidFill>
                  <a:schemeClr val="tx1"/>
                </a:solidFill>
              </a:rPr>
              <a:t>100mm×3m</a:t>
            </a:r>
            <a:r>
              <a:rPr kumimoji="1" lang="ja-JP" altLang="en-US" dirty="0" smtClean="0">
                <a:solidFill>
                  <a:schemeClr val="tx1"/>
                </a:solidFill>
              </a:rPr>
              <a:t>）</a:t>
            </a:r>
            <a:endParaRPr kumimoji="1" lang="ja-JP" altLang="en-US" dirty="0">
              <a:solidFill>
                <a:schemeClr val="tx1"/>
              </a:solidFill>
            </a:endParaRPr>
          </a:p>
        </p:txBody>
      </p:sp>
      <p:grpSp>
        <p:nvGrpSpPr>
          <p:cNvPr id="10" name="グループ化 9"/>
          <p:cNvGrpSpPr/>
          <p:nvPr/>
        </p:nvGrpSpPr>
        <p:grpSpPr>
          <a:xfrm>
            <a:off x="3321980" y="600684"/>
            <a:ext cx="2592289" cy="2072232"/>
            <a:chOff x="3563888" y="836712"/>
            <a:chExt cx="2592289" cy="2109440"/>
          </a:xfrm>
        </p:grpSpPr>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63888" y="836712"/>
              <a:ext cx="2592289" cy="1224136"/>
            </a:xfrm>
            <a:prstGeom prst="rect">
              <a:avLst/>
            </a:prstGeom>
            <a:noFill/>
            <a:ln w="9525">
              <a:solidFill>
                <a:schemeClr val="tx1"/>
              </a:solidFill>
              <a:miter lim="800000"/>
              <a:headEnd/>
              <a:tailEnd/>
            </a:ln>
          </p:spPr>
        </p:pic>
        <p:pic>
          <p:nvPicPr>
            <p:cNvPr id="307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63888" y="1844824"/>
              <a:ext cx="2592288" cy="1101328"/>
            </a:xfrm>
            <a:prstGeom prst="rect">
              <a:avLst/>
            </a:prstGeom>
            <a:noFill/>
            <a:ln w="9525">
              <a:solidFill>
                <a:schemeClr val="tx1"/>
              </a:solidFill>
              <a:miter lim="800000"/>
              <a:headEnd/>
              <a:tailEnd/>
            </a:ln>
          </p:spPr>
        </p:pic>
      </p:grpSp>
      <p:sp>
        <p:nvSpPr>
          <p:cNvPr id="11" name="正方形/長方形 10"/>
          <p:cNvSpPr/>
          <p:nvPr/>
        </p:nvSpPr>
        <p:spPr>
          <a:xfrm>
            <a:off x="3317213" y="2551024"/>
            <a:ext cx="3059832"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アグリパッチプライマー</a:t>
            </a:r>
            <a:r>
              <a:rPr kumimoji="1" lang="ja-JP" altLang="en-US" dirty="0" smtClean="0">
                <a:solidFill>
                  <a:schemeClr val="tx1"/>
                </a:solidFill>
              </a:rPr>
              <a:t>　　　　　　　　　　　　　　　</a:t>
            </a:r>
            <a:r>
              <a:rPr lang="en-US" altLang="ja-JP" dirty="0" smtClean="0">
                <a:solidFill>
                  <a:schemeClr val="tx1"/>
                </a:solidFill>
              </a:rPr>
              <a:t>1,500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１缶（</a:t>
            </a:r>
            <a:r>
              <a:rPr kumimoji="1" lang="en-US" altLang="ja-JP" dirty="0" smtClean="0">
                <a:solidFill>
                  <a:schemeClr val="tx1"/>
                </a:solidFill>
              </a:rPr>
              <a:t>250g</a:t>
            </a:r>
            <a:r>
              <a:rPr kumimoji="1" lang="ja-JP" altLang="en-US" dirty="0" smtClean="0">
                <a:solidFill>
                  <a:schemeClr val="tx1"/>
                </a:solidFill>
              </a:rPr>
              <a:t>）</a:t>
            </a:r>
            <a:endParaRPr kumimoji="1" lang="ja-JP" altLang="en-US" dirty="0">
              <a:solidFill>
                <a:schemeClr val="tx1"/>
              </a:solidFill>
            </a:endParaRPr>
          </a:p>
        </p:txBody>
      </p:sp>
      <p:pic>
        <p:nvPicPr>
          <p:cNvPr id="3077"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44834" y="600684"/>
            <a:ext cx="2845726" cy="2072232"/>
          </a:xfrm>
          <a:prstGeom prst="rect">
            <a:avLst/>
          </a:prstGeom>
          <a:noFill/>
          <a:ln w="9525">
            <a:solidFill>
              <a:schemeClr val="tx1"/>
            </a:solidFill>
            <a:miter lim="800000"/>
            <a:headEnd/>
            <a:tailEnd/>
          </a:ln>
        </p:spPr>
      </p:pic>
      <p:sp>
        <p:nvSpPr>
          <p:cNvPr id="13" name="正方形/長方形 12"/>
          <p:cNvSpPr/>
          <p:nvPr/>
        </p:nvSpPr>
        <p:spPr>
          <a:xfrm>
            <a:off x="6153887" y="2560314"/>
            <a:ext cx="3059832"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シーラントマスター　</a:t>
            </a:r>
            <a:r>
              <a:rPr lang="en-US" altLang="ja-JP" dirty="0" smtClean="0">
                <a:solidFill>
                  <a:schemeClr val="tx1"/>
                </a:solidFill>
              </a:rPr>
              <a:t>300</a:t>
            </a:r>
            <a:r>
              <a:rPr lang="ja-JP" altLang="en-US" dirty="0" smtClean="0">
                <a:solidFill>
                  <a:schemeClr val="tx1"/>
                </a:solidFill>
              </a:rPr>
              <a:t>　</a:t>
            </a:r>
            <a:r>
              <a:rPr lang="en-US" altLang="ja-JP" dirty="0" smtClean="0">
                <a:solidFill>
                  <a:schemeClr val="tx1"/>
                </a:solidFill>
              </a:rPr>
              <a:t>G</a:t>
            </a:r>
            <a:r>
              <a:rPr kumimoji="1" lang="ja-JP" altLang="en-US" dirty="0" smtClean="0">
                <a:solidFill>
                  <a:schemeClr val="tx1"/>
                </a:solidFill>
              </a:rPr>
              <a:t>　　　　　　　　　　　　　　　</a:t>
            </a:r>
            <a:r>
              <a:rPr lang="en-US" altLang="ja-JP" dirty="0" smtClean="0">
                <a:solidFill>
                  <a:schemeClr val="tx1"/>
                </a:solidFill>
              </a:rPr>
              <a:t>800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１本（</a:t>
            </a:r>
            <a:r>
              <a:rPr kumimoji="1" lang="en-US" altLang="ja-JP" dirty="0" smtClean="0">
                <a:solidFill>
                  <a:schemeClr val="tx1"/>
                </a:solidFill>
              </a:rPr>
              <a:t>330ml</a:t>
            </a:r>
            <a:r>
              <a:rPr kumimoji="1" lang="ja-JP" altLang="en-US" dirty="0" smtClean="0">
                <a:solidFill>
                  <a:schemeClr val="tx1"/>
                </a:solidFill>
              </a:rPr>
              <a:t>）</a:t>
            </a:r>
            <a:endParaRPr kumimoji="1" lang="ja-JP" altLang="en-US" dirty="0">
              <a:solidFill>
                <a:schemeClr val="tx1"/>
              </a:solidFill>
            </a:endParaRPr>
          </a:p>
        </p:txBody>
      </p:sp>
      <p:sp>
        <p:nvSpPr>
          <p:cNvPr id="12" name="正方形/長方形 11"/>
          <p:cNvSpPr/>
          <p:nvPr/>
        </p:nvSpPr>
        <p:spPr>
          <a:xfrm>
            <a:off x="390768" y="2934858"/>
            <a:ext cx="2808312" cy="1168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rPr>
              <a:t>取扱：　</a:t>
            </a:r>
            <a:r>
              <a:rPr lang="en-US" altLang="ja-JP" sz="1400" b="1" dirty="0" smtClean="0">
                <a:solidFill>
                  <a:schemeClr val="tx1"/>
                </a:solidFill>
              </a:rPr>
              <a:t>(</a:t>
            </a:r>
            <a:r>
              <a:rPr lang="ja-JP" altLang="en-US" sz="1400" b="1" dirty="0" smtClean="0">
                <a:solidFill>
                  <a:schemeClr val="tx1"/>
                </a:solidFill>
              </a:rPr>
              <a:t>株</a:t>
            </a:r>
            <a:r>
              <a:rPr lang="en-US" altLang="ja-JP" sz="1400" b="1" dirty="0" smtClean="0">
                <a:solidFill>
                  <a:schemeClr val="tx1"/>
                </a:solidFill>
              </a:rPr>
              <a:t>)</a:t>
            </a:r>
            <a:r>
              <a:rPr lang="ja-JP" altLang="en-US" sz="1400" b="1" dirty="0" smtClean="0">
                <a:solidFill>
                  <a:schemeClr val="tx1"/>
                </a:solidFill>
              </a:rPr>
              <a:t>ニッシリ</a:t>
            </a:r>
            <a:endParaRPr lang="en-US" altLang="ja-JP" sz="1400" b="1" dirty="0" smtClean="0">
              <a:solidFill>
                <a:schemeClr val="tx1"/>
              </a:solidFill>
            </a:endParaRPr>
          </a:p>
          <a:p>
            <a:r>
              <a:rPr kumimoji="1" lang="en-US" altLang="ja-JP" sz="1400" dirty="0" smtClean="0">
                <a:solidFill>
                  <a:schemeClr val="tx1"/>
                </a:solidFill>
              </a:rPr>
              <a:t>TEL</a:t>
            </a:r>
            <a:r>
              <a:rPr kumimoji="1" lang="ja-JP" altLang="en-US" sz="1400" dirty="0" smtClean="0">
                <a:solidFill>
                  <a:schemeClr val="tx1"/>
                </a:solidFill>
              </a:rPr>
              <a:t>：</a:t>
            </a:r>
            <a:r>
              <a:rPr kumimoji="1" lang="en-US" altLang="ja-JP" sz="1400" dirty="0" smtClean="0">
                <a:solidFill>
                  <a:schemeClr val="tx1"/>
                </a:solidFill>
              </a:rPr>
              <a:t>092-482-6111</a:t>
            </a:r>
            <a:r>
              <a:rPr kumimoji="1" lang="ja-JP" altLang="en-US" dirty="0" smtClean="0">
                <a:solidFill>
                  <a:schemeClr val="tx1"/>
                </a:solidFill>
              </a:rPr>
              <a:t>　　　　　　　　　　　　　　</a:t>
            </a:r>
            <a:endParaRPr kumimoji="1" lang="ja-JP" altLang="en-US" dirty="0">
              <a:solidFill>
                <a:schemeClr val="tx1"/>
              </a:solidFill>
            </a:endParaRPr>
          </a:p>
        </p:txBody>
      </p:sp>
      <p:pic>
        <p:nvPicPr>
          <p:cNvPr id="2" name="図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4512" y="4231002"/>
            <a:ext cx="2672824" cy="1872208"/>
          </a:xfrm>
          <a:prstGeom prst="rect">
            <a:avLst/>
          </a:prstGeom>
        </p:spPr>
      </p:pic>
      <p:pic>
        <p:nvPicPr>
          <p:cNvPr id="3" name="図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74709" y="4286662"/>
            <a:ext cx="1600012" cy="1518602"/>
          </a:xfrm>
          <a:prstGeom prst="rect">
            <a:avLst/>
          </a:prstGeom>
        </p:spPr>
      </p:pic>
      <p:pic>
        <p:nvPicPr>
          <p:cNvPr id="8" name="図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429287" y="4286662"/>
            <a:ext cx="1676618" cy="1520955"/>
          </a:xfrm>
          <a:prstGeom prst="rect">
            <a:avLst/>
          </a:prstGeom>
        </p:spPr>
      </p:pic>
      <p:pic>
        <p:nvPicPr>
          <p:cNvPr id="14" name="図 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203767" y="4231002"/>
            <a:ext cx="1110879" cy="1070206"/>
          </a:xfrm>
          <a:prstGeom prst="rect">
            <a:avLst/>
          </a:prstGeom>
        </p:spPr>
      </p:pic>
      <p:sp>
        <p:nvSpPr>
          <p:cNvPr id="19" name="正方形/長方形 18"/>
          <p:cNvSpPr/>
          <p:nvPr/>
        </p:nvSpPr>
        <p:spPr>
          <a:xfrm>
            <a:off x="369603" y="5839767"/>
            <a:ext cx="3059832"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smtClean="0">
                <a:solidFill>
                  <a:schemeClr val="tx1"/>
                </a:solidFill>
              </a:rPr>
              <a:t>625</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 （</a:t>
            </a:r>
            <a:r>
              <a:rPr kumimoji="1" lang="en-US" altLang="ja-JP" dirty="0" smtClean="0">
                <a:solidFill>
                  <a:schemeClr val="tx1"/>
                </a:solidFill>
              </a:rPr>
              <a:t>1</a:t>
            </a:r>
            <a:r>
              <a:rPr kumimoji="1" lang="ja-JP" altLang="en-US" dirty="0" smtClean="0">
                <a:solidFill>
                  <a:schemeClr val="tx1"/>
                </a:solidFill>
              </a:rPr>
              <a:t>巻 </a:t>
            </a:r>
            <a:r>
              <a:rPr lang="en-US" altLang="ja-JP" dirty="0" smtClean="0">
                <a:solidFill>
                  <a:schemeClr val="tx1"/>
                </a:solidFill>
              </a:rPr>
              <a:t>2</a:t>
            </a:r>
            <a:r>
              <a:rPr kumimoji="1" lang="en-US" altLang="ja-JP" dirty="0" smtClean="0">
                <a:solidFill>
                  <a:schemeClr val="tx1"/>
                </a:solidFill>
              </a:rPr>
              <a:t>m×25m</a:t>
            </a:r>
            <a:r>
              <a:rPr kumimoji="1" lang="ja-JP" altLang="en-US" dirty="0" smtClean="0">
                <a:solidFill>
                  <a:schemeClr val="tx1"/>
                </a:solidFill>
              </a:rPr>
              <a:t>）</a:t>
            </a:r>
            <a:endParaRPr kumimoji="1" lang="ja-JP" altLang="en-US" dirty="0">
              <a:solidFill>
                <a:schemeClr val="tx1"/>
              </a:solidFill>
            </a:endParaRPr>
          </a:p>
        </p:txBody>
      </p:sp>
      <p:sp>
        <p:nvSpPr>
          <p:cNvPr id="20" name="正方形/長方形 19"/>
          <p:cNvSpPr/>
          <p:nvPr/>
        </p:nvSpPr>
        <p:spPr>
          <a:xfrm>
            <a:off x="4271511" y="4329550"/>
            <a:ext cx="1888559"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シート固定ピン</a:t>
            </a:r>
            <a:endParaRPr kumimoji="1" lang="en-US" altLang="ja-JP" dirty="0" smtClean="0">
              <a:solidFill>
                <a:schemeClr val="tx1"/>
              </a:solidFill>
            </a:endParaRPr>
          </a:p>
          <a:p>
            <a:r>
              <a:rPr lang="en-US" altLang="ja-JP" dirty="0" smtClean="0">
                <a:solidFill>
                  <a:schemeClr val="tx1"/>
                </a:solidFill>
              </a:rPr>
              <a:t>U</a:t>
            </a:r>
            <a:r>
              <a:rPr lang="ja-JP" altLang="en-US" dirty="0" smtClean="0">
                <a:solidFill>
                  <a:schemeClr val="tx1"/>
                </a:solidFill>
              </a:rPr>
              <a:t>型、Ｌ型等各種</a:t>
            </a:r>
            <a:endParaRPr lang="en-US" altLang="ja-JP" dirty="0" smtClean="0">
              <a:solidFill>
                <a:schemeClr val="tx1"/>
              </a:solidFill>
            </a:endParaRPr>
          </a:p>
          <a:p>
            <a:r>
              <a:rPr lang="en-US" altLang="ja-JP" dirty="0" smtClean="0">
                <a:solidFill>
                  <a:schemeClr val="tx1"/>
                </a:solidFill>
              </a:rPr>
              <a:t>40</a:t>
            </a:r>
            <a:r>
              <a:rPr lang="ja-JP" altLang="en-US" dirty="0" smtClean="0">
                <a:solidFill>
                  <a:schemeClr val="tx1"/>
                </a:solidFill>
              </a:rPr>
              <a:t>円</a:t>
            </a:r>
            <a:r>
              <a:rPr lang="en-US" altLang="ja-JP" dirty="0" smtClean="0">
                <a:solidFill>
                  <a:schemeClr val="tx1"/>
                </a:solidFill>
              </a:rPr>
              <a:t>/</a:t>
            </a:r>
            <a:r>
              <a:rPr lang="ja-JP" altLang="en-US" dirty="0" smtClean="0">
                <a:solidFill>
                  <a:schemeClr val="tx1"/>
                </a:solidFill>
              </a:rPr>
              <a:t>個</a:t>
            </a:r>
            <a:r>
              <a:rPr lang="en-US" altLang="ja-JP" dirty="0" smtClean="0">
                <a:solidFill>
                  <a:schemeClr val="tx1"/>
                </a:solidFill>
              </a:rPr>
              <a:t>(U</a:t>
            </a:r>
            <a:r>
              <a:rPr lang="ja-JP" altLang="en-US" dirty="0" smtClean="0">
                <a:solidFill>
                  <a:schemeClr val="tx1"/>
                </a:solidFill>
              </a:rPr>
              <a:t>型</a:t>
            </a:r>
            <a:r>
              <a:rPr lang="en-US" altLang="ja-JP" dirty="0" smtClean="0">
                <a:solidFill>
                  <a:schemeClr val="tx1"/>
                </a:solidFill>
              </a:rPr>
              <a:t>,L</a:t>
            </a:r>
            <a:r>
              <a:rPr lang="ja-JP" altLang="en-US" dirty="0" smtClean="0">
                <a:solidFill>
                  <a:schemeClr val="tx1"/>
                </a:solidFill>
              </a:rPr>
              <a:t>型</a:t>
            </a:r>
            <a:r>
              <a:rPr lang="en-US" altLang="ja-JP" dirty="0" smtClean="0">
                <a:solidFill>
                  <a:schemeClr val="tx1"/>
                </a:solidFill>
              </a:rPr>
              <a:t>)</a:t>
            </a:r>
          </a:p>
          <a:p>
            <a:r>
              <a:rPr kumimoji="1" lang="ja-JP" altLang="en-US" dirty="0" smtClean="0">
                <a:solidFill>
                  <a:schemeClr val="tx1"/>
                </a:solidFill>
              </a:rPr>
              <a:t>　　　　　　　　　　　　　　　</a:t>
            </a:r>
            <a:endParaRPr kumimoji="1" lang="ja-JP" altLang="en-US" dirty="0">
              <a:solidFill>
                <a:schemeClr val="tx1"/>
              </a:solidFill>
            </a:endParaRPr>
          </a:p>
        </p:txBody>
      </p:sp>
      <p:sp>
        <p:nvSpPr>
          <p:cNvPr id="21" name="正方形/長方形 20"/>
          <p:cNvSpPr/>
          <p:nvPr/>
        </p:nvSpPr>
        <p:spPr>
          <a:xfrm>
            <a:off x="6092583" y="4352875"/>
            <a:ext cx="1471266" cy="510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シーリング材</a:t>
            </a:r>
            <a:endParaRPr kumimoji="1" lang="en-US" altLang="ja-JP" dirty="0" smtClean="0">
              <a:solidFill>
                <a:schemeClr val="tx1"/>
              </a:solidFill>
            </a:endParaRPr>
          </a:p>
          <a:p>
            <a:r>
              <a:rPr kumimoji="1" lang="ja-JP" altLang="en-US" dirty="0" smtClean="0">
                <a:solidFill>
                  <a:schemeClr val="tx1"/>
                </a:solidFill>
              </a:rPr>
              <a:t>　　　　　　　　　　　　　　　</a:t>
            </a:r>
            <a:endParaRPr kumimoji="1" lang="ja-JP" altLang="en-US" dirty="0">
              <a:solidFill>
                <a:schemeClr val="tx1"/>
              </a:solidFill>
            </a:endParaRPr>
          </a:p>
        </p:txBody>
      </p:sp>
      <p:sp>
        <p:nvSpPr>
          <p:cNvPr id="22" name="正方形/長方形 21"/>
          <p:cNvSpPr/>
          <p:nvPr/>
        </p:nvSpPr>
        <p:spPr>
          <a:xfrm>
            <a:off x="4610682" y="5852572"/>
            <a:ext cx="1321333" cy="8048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粘着テープ</a:t>
            </a:r>
            <a:endParaRPr lang="en-US" altLang="ja-JP" dirty="0" smtClean="0">
              <a:solidFill>
                <a:schemeClr val="tx1"/>
              </a:solidFill>
            </a:endParaRPr>
          </a:p>
          <a:p>
            <a:r>
              <a:rPr kumimoji="1" lang="ja-JP" altLang="en-US" dirty="0" smtClean="0">
                <a:solidFill>
                  <a:schemeClr val="tx1"/>
                </a:solidFill>
              </a:rPr>
              <a:t>□</a:t>
            </a:r>
            <a:r>
              <a:rPr kumimoji="1" lang="en-US" altLang="ja-JP" dirty="0" smtClean="0">
                <a:solidFill>
                  <a:schemeClr val="tx1"/>
                </a:solidFill>
              </a:rPr>
              <a:t>10cm</a:t>
            </a:r>
          </a:p>
          <a:p>
            <a:r>
              <a:rPr lang="en-US" altLang="ja-JP" dirty="0" smtClean="0">
                <a:solidFill>
                  <a:schemeClr val="tx1"/>
                </a:solidFill>
              </a:rPr>
              <a:t>500</a:t>
            </a:r>
            <a:r>
              <a:rPr lang="ja-JP" altLang="en-US" dirty="0" smtClean="0">
                <a:solidFill>
                  <a:schemeClr val="tx1"/>
                </a:solidFill>
              </a:rPr>
              <a:t>枚</a:t>
            </a:r>
            <a:r>
              <a:rPr lang="en-US" altLang="ja-JP" dirty="0" smtClean="0">
                <a:solidFill>
                  <a:schemeClr val="tx1"/>
                </a:solidFill>
              </a:rPr>
              <a:t>/</a:t>
            </a:r>
            <a:r>
              <a:rPr lang="ja-JP" altLang="en-US" dirty="0" smtClean="0">
                <a:solidFill>
                  <a:schemeClr val="tx1"/>
                </a:solidFill>
              </a:rPr>
              <a:t>ﾊﾟｯｸ</a:t>
            </a:r>
            <a:endParaRPr lang="en-US" altLang="ja-JP" dirty="0" smtClean="0">
              <a:solidFill>
                <a:schemeClr val="tx1"/>
              </a:solidFill>
            </a:endParaRPr>
          </a:p>
          <a:p>
            <a:r>
              <a:rPr kumimoji="1" lang="en-US" altLang="ja-JP" dirty="0" smtClean="0">
                <a:solidFill>
                  <a:schemeClr val="tx1"/>
                </a:solidFill>
              </a:rPr>
              <a:t>9,500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巻　　　　　　　　　　　　　　　　</a:t>
            </a:r>
            <a:endParaRPr kumimoji="1" lang="ja-JP" altLang="en-US" dirty="0">
              <a:solidFill>
                <a:schemeClr val="tx1"/>
              </a:solidFill>
            </a:endParaRPr>
          </a:p>
        </p:txBody>
      </p:sp>
      <p:sp>
        <p:nvSpPr>
          <p:cNvPr id="23" name="正方形/長方形 22"/>
          <p:cNvSpPr/>
          <p:nvPr/>
        </p:nvSpPr>
        <p:spPr>
          <a:xfrm>
            <a:off x="7638456" y="4352875"/>
            <a:ext cx="1471266" cy="494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接着材</a:t>
            </a:r>
            <a:endParaRPr kumimoji="1" lang="en-US" altLang="ja-JP" dirty="0" smtClean="0">
              <a:solidFill>
                <a:schemeClr val="tx1"/>
              </a:solidFill>
            </a:endParaRPr>
          </a:p>
          <a:p>
            <a:r>
              <a:rPr kumimoji="1" lang="ja-JP" altLang="en-US" dirty="0" smtClean="0">
                <a:solidFill>
                  <a:schemeClr val="tx1"/>
                </a:solidFill>
              </a:rPr>
              <a:t>　　　　　　　　　　　　　　</a:t>
            </a:r>
            <a:endParaRPr kumimoji="1" lang="ja-JP" altLang="en-US" dirty="0">
              <a:solidFill>
                <a:schemeClr val="tx1"/>
              </a:solidFill>
            </a:endParaRPr>
          </a:p>
        </p:txBody>
      </p:sp>
      <p:sp>
        <p:nvSpPr>
          <p:cNvPr id="24" name="正方形/長方形 23"/>
          <p:cNvSpPr/>
          <p:nvPr/>
        </p:nvSpPr>
        <p:spPr>
          <a:xfrm>
            <a:off x="401324" y="6319216"/>
            <a:ext cx="2370476" cy="647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rPr>
              <a:t>取扱：　</a:t>
            </a:r>
            <a:r>
              <a:rPr lang="en-US" altLang="ja-JP" sz="1400" b="1" dirty="0" smtClean="0">
                <a:solidFill>
                  <a:schemeClr val="tx1"/>
                </a:solidFill>
              </a:rPr>
              <a:t>(</a:t>
            </a:r>
            <a:r>
              <a:rPr lang="ja-JP" altLang="en-US" sz="1400" b="1" dirty="0" smtClean="0">
                <a:solidFill>
                  <a:schemeClr val="tx1"/>
                </a:solidFill>
              </a:rPr>
              <a:t>株</a:t>
            </a:r>
            <a:r>
              <a:rPr lang="en-US" altLang="ja-JP" sz="1400" b="1" dirty="0" smtClean="0">
                <a:solidFill>
                  <a:schemeClr val="tx1"/>
                </a:solidFill>
              </a:rPr>
              <a:t>)</a:t>
            </a:r>
            <a:r>
              <a:rPr lang="ja-JP" altLang="en-US" sz="1400" b="1" dirty="0" smtClean="0">
                <a:solidFill>
                  <a:schemeClr val="tx1"/>
                </a:solidFill>
              </a:rPr>
              <a:t>白崎ｺｰﾎﾟﾚｰｼｮﾝ</a:t>
            </a:r>
            <a:endParaRPr lang="en-US" altLang="ja-JP" sz="1400" b="1" dirty="0" smtClean="0">
              <a:solidFill>
                <a:schemeClr val="tx1"/>
              </a:solidFill>
            </a:endParaRPr>
          </a:p>
          <a:p>
            <a:r>
              <a:rPr kumimoji="1" lang="en-US" altLang="ja-JP" sz="1400" dirty="0" smtClean="0">
                <a:solidFill>
                  <a:schemeClr val="tx1"/>
                </a:solidFill>
              </a:rPr>
              <a:t>TEL</a:t>
            </a:r>
            <a:r>
              <a:rPr kumimoji="1" lang="ja-JP" altLang="en-US" sz="1400" dirty="0" smtClean="0">
                <a:solidFill>
                  <a:schemeClr val="tx1"/>
                </a:solidFill>
              </a:rPr>
              <a:t>：</a:t>
            </a:r>
            <a:r>
              <a:rPr kumimoji="1" lang="en-US" altLang="ja-JP" sz="1400" dirty="0" smtClean="0">
                <a:solidFill>
                  <a:schemeClr val="tx1"/>
                </a:solidFill>
              </a:rPr>
              <a:t>092-473-1452</a:t>
            </a:r>
            <a:r>
              <a:rPr kumimoji="1" lang="ja-JP" altLang="en-US" dirty="0" smtClean="0">
                <a:solidFill>
                  <a:schemeClr val="tx1"/>
                </a:solidFill>
              </a:rPr>
              <a:t>　　　　　　　　　　　　　　</a:t>
            </a:r>
            <a:endParaRPr kumimoji="1" lang="ja-JP" altLang="en-US" dirty="0">
              <a:solidFill>
                <a:schemeClr val="tx1"/>
              </a:solidFill>
            </a:endParaRPr>
          </a:p>
        </p:txBody>
      </p:sp>
      <p:sp>
        <p:nvSpPr>
          <p:cNvPr id="26" name="正方形/長方形 25"/>
          <p:cNvSpPr/>
          <p:nvPr/>
        </p:nvSpPr>
        <p:spPr>
          <a:xfrm>
            <a:off x="401324" y="4174976"/>
            <a:ext cx="1578388" cy="424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防草シート　　　　　　　　　　　　　　　</a:t>
            </a:r>
            <a:endParaRPr kumimoji="1" lang="ja-JP" altLang="en-US" dirty="0">
              <a:solidFill>
                <a:schemeClr val="tx1"/>
              </a:solidFill>
            </a:endParaRPr>
          </a:p>
        </p:txBody>
      </p:sp>
      <p:sp>
        <p:nvSpPr>
          <p:cNvPr id="27" name="正方形/長方形 26"/>
          <p:cNvSpPr/>
          <p:nvPr/>
        </p:nvSpPr>
        <p:spPr>
          <a:xfrm>
            <a:off x="6113975" y="5789213"/>
            <a:ext cx="1080120" cy="4657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dirty="0" smtClean="0">
              <a:solidFill>
                <a:schemeClr val="tx1"/>
              </a:solidFill>
            </a:endParaRPr>
          </a:p>
          <a:p>
            <a:r>
              <a:rPr lang="ja-JP" altLang="en-US" dirty="0">
                <a:solidFill>
                  <a:schemeClr val="tx1"/>
                </a:solidFill>
              </a:rPr>
              <a:t>アタッチ</a:t>
            </a:r>
            <a:r>
              <a:rPr kumimoji="1" lang="en-US" altLang="ja-JP" dirty="0" smtClean="0">
                <a:solidFill>
                  <a:schemeClr val="tx1"/>
                </a:solidFill>
              </a:rPr>
              <a:t>700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本　　　　　　　　　　　　　　　</a:t>
            </a:r>
            <a:endParaRPr kumimoji="1" lang="ja-JP" altLang="en-US" dirty="0">
              <a:solidFill>
                <a:schemeClr val="tx1"/>
              </a:solidFill>
            </a:endParaRPr>
          </a:p>
        </p:txBody>
      </p:sp>
      <p:sp>
        <p:nvSpPr>
          <p:cNvPr id="28" name="正方形/長方形 27"/>
          <p:cNvSpPr/>
          <p:nvPr/>
        </p:nvSpPr>
        <p:spPr>
          <a:xfrm>
            <a:off x="7678538" y="5789213"/>
            <a:ext cx="1360391" cy="4657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dirty="0" smtClean="0">
              <a:solidFill>
                <a:schemeClr val="tx1"/>
              </a:solidFill>
            </a:endParaRPr>
          </a:p>
          <a:p>
            <a:r>
              <a:rPr lang="ja-JP" altLang="en-US" dirty="0">
                <a:solidFill>
                  <a:schemeClr val="tx1"/>
                </a:solidFill>
              </a:rPr>
              <a:t>ウレタッチ</a:t>
            </a:r>
            <a:r>
              <a:rPr kumimoji="1" lang="en-US" altLang="ja-JP" dirty="0" smtClean="0">
                <a:solidFill>
                  <a:schemeClr val="tx1"/>
                </a:solidFill>
              </a:rPr>
              <a:t>1,500</a:t>
            </a:r>
            <a:r>
              <a:rPr kumimoji="1" lang="ja-JP" altLang="en-US" dirty="0" smtClean="0">
                <a:solidFill>
                  <a:schemeClr val="tx1"/>
                </a:solidFill>
              </a:rPr>
              <a:t>円</a:t>
            </a:r>
            <a:r>
              <a:rPr kumimoji="1" lang="en-US" altLang="ja-JP" dirty="0" smtClean="0">
                <a:solidFill>
                  <a:schemeClr val="tx1"/>
                </a:solidFill>
              </a:rPr>
              <a:t>/</a:t>
            </a:r>
            <a:r>
              <a:rPr kumimoji="1" lang="ja-JP" altLang="en-US" dirty="0" smtClean="0">
                <a:solidFill>
                  <a:schemeClr val="tx1"/>
                </a:solidFill>
              </a:rPr>
              <a:t>本　　　　　　　　　　　　　　　</a:t>
            </a:r>
            <a:endParaRPr kumimoji="1" lang="ja-JP" altLang="en-US" dirty="0">
              <a:solidFill>
                <a:schemeClr val="tx1"/>
              </a:solidFill>
            </a:endParaRPr>
          </a:p>
        </p:txBody>
      </p:sp>
      <p:pic>
        <p:nvPicPr>
          <p:cNvPr id="15" name="図 1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194754" y="5732205"/>
            <a:ext cx="1474711" cy="899650"/>
          </a:xfrm>
          <a:prstGeom prst="rect">
            <a:avLst/>
          </a:prstGeom>
        </p:spPr>
      </p:pic>
      <p:sp>
        <p:nvSpPr>
          <p:cNvPr id="30" name="正方形/長方形 29"/>
          <p:cNvSpPr/>
          <p:nvPr/>
        </p:nvSpPr>
        <p:spPr>
          <a:xfrm>
            <a:off x="158913" y="3813377"/>
            <a:ext cx="3158299" cy="424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smtClean="0">
                <a:solidFill>
                  <a:schemeClr val="tx1"/>
                </a:solidFill>
              </a:rPr>
              <a:t>※</a:t>
            </a:r>
            <a:r>
              <a:rPr kumimoji="1" lang="ja-JP" altLang="en-US" sz="2000" dirty="0" smtClean="0">
                <a:solidFill>
                  <a:schemeClr val="tx1"/>
                </a:solidFill>
              </a:rPr>
              <a:t>防草シート関連資材</a:t>
            </a:r>
            <a:r>
              <a:rPr kumimoji="1" lang="ja-JP" altLang="en-US" dirty="0" smtClean="0">
                <a:solidFill>
                  <a:schemeClr val="tx1"/>
                </a:solidFill>
              </a:rPr>
              <a:t>　　　　　　　　　　　　　　　</a:t>
            </a:r>
            <a:endParaRPr kumimoji="1" lang="ja-JP" altLang="en-US" dirty="0">
              <a:solidFill>
                <a:schemeClr val="tx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99392"/>
            <a:ext cx="9144000" cy="720080"/>
          </a:xfrm>
          <a:noFill/>
          <a:ln w="25400">
            <a:noFill/>
          </a:ln>
        </p:spPr>
        <p:txBody>
          <a:bodyPr>
            <a:normAutofit/>
          </a:bodyPr>
          <a:lstStyle/>
          <a:p>
            <a:pPr algn="l"/>
            <a:r>
              <a:rPr lang="ja-JP" altLang="en-US" sz="3000" b="1" dirty="0" smtClean="0"/>
              <a:t>１－</a:t>
            </a:r>
            <a:r>
              <a:rPr lang="en-US" altLang="ja-JP" sz="3000" b="1" dirty="0" smtClean="0">
                <a:latin typeface="+mj-ea"/>
              </a:rPr>
              <a:t>12</a:t>
            </a:r>
            <a:r>
              <a:rPr lang="ja-JP" altLang="en-US" sz="3000" b="1" dirty="0" smtClean="0"/>
              <a:t>　補修前</a:t>
            </a:r>
            <a:r>
              <a:rPr lang="ja-JP" altLang="en-US" sz="3000" b="1" dirty="0"/>
              <a:t>の注意事項</a:t>
            </a:r>
            <a:endParaRPr kumimoji="1" lang="ja-JP" altLang="en-US" sz="3000" b="1" dirty="0"/>
          </a:p>
        </p:txBody>
      </p:sp>
      <p:sp>
        <p:nvSpPr>
          <p:cNvPr id="3" name="サブタイトル 2"/>
          <p:cNvSpPr>
            <a:spLocks noGrp="1"/>
          </p:cNvSpPr>
          <p:nvPr>
            <p:ph type="subTitle" idx="1"/>
          </p:nvPr>
        </p:nvSpPr>
        <p:spPr>
          <a:xfrm>
            <a:off x="0" y="432048"/>
            <a:ext cx="9144000" cy="6165304"/>
          </a:xfrm>
          <a:ln w="19050">
            <a:noFill/>
          </a:ln>
        </p:spPr>
        <p:txBody>
          <a:bodyPr>
            <a:normAutofit/>
          </a:bodyPr>
          <a:lstStyle/>
          <a:p>
            <a:pPr algn="l"/>
            <a:r>
              <a:rPr lang="ja-JP" altLang="en-US" sz="1800" dirty="0">
                <a:solidFill>
                  <a:schemeClr val="tx1"/>
                </a:solidFill>
              </a:rPr>
              <a:t>　</a:t>
            </a:r>
            <a:r>
              <a:rPr lang="ja-JP" altLang="en-US" sz="1800" dirty="0" smtClean="0">
                <a:solidFill>
                  <a:schemeClr val="tx1"/>
                </a:solidFill>
              </a:rPr>
              <a:t>　目地</a:t>
            </a:r>
            <a:r>
              <a:rPr lang="ja-JP" altLang="en-US" sz="1800" dirty="0">
                <a:solidFill>
                  <a:schemeClr val="tx1"/>
                </a:solidFill>
              </a:rPr>
              <a:t>補修にあたっては、既設目地の取外しや目地幅等の加工において電気</a:t>
            </a:r>
            <a:r>
              <a:rPr lang="ja-JP" altLang="en-US" sz="1800" dirty="0" smtClean="0">
                <a:solidFill>
                  <a:schemeClr val="tx1"/>
                </a:solidFill>
              </a:rPr>
              <a:t>工具</a:t>
            </a:r>
            <a:endParaRPr lang="en-US" altLang="ja-JP" sz="1800" dirty="0" smtClean="0">
              <a:solidFill>
                <a:schemeClr val="tx1"/>
              </a:solidFill>
            </a:endParaRPr>
          </a:p>
          <a:p>
            <a:pPr algn="l"/>
            <a:r>
              <a:rPr lang="ja-JP" altLang="en-US" sz="1800" dirty="0" smtClean="0">
                <a:solidFill>
                  <a:schemeClr val="tx1"/>
                </a:solidFill>
              </a:rPr>
              <a:t>　　（</a:t>
            </a:r>
            <a:r>
              <a:rPr lang="ja-JP" altLang="en-US" sz="1800" dirty="0">
                <a:solidFill>
                  <a:schemeClr val="tx1"/>
                </a:solidFill>
              </a:rPr>
              <a:t>ディスクグラインダー）を</a:t>
            </a:r>
            <a:r>
              <a:rPr lang="ja-JP" altLang="en-US" sz="1800" dirty="0" smtClean="0">
                <a:solidFill>
                  <a:schemeClr val="tx1"/>
                </a:solidFill>
              </a:rPr>
              <a:t>使用するため、使用する人は</a:t>
            </a:r>
            <a:r>
              <a:rPr lang="ja-JP" altLang="en-US" sz="1800" dirty="0" smtClean="0">
                <a:solidFill>
                  <a:srgbClr val="FF0000"/>
                </a:solidFill>
              </a:rPr>
              <a:t>特別教育（自由研削砥石の取替え　</a:t>
            </a:r>
            <a:endParaRPr lang="en-US" altLang="ja-JP" sz="1800" dirty="0" smtClean="0">
              <a:solidFill>
                <a:srgbClr val="FF0000"/>
              </a:solidFill>
            </a:endParaRPr>
          </a:p>
          <a:p>
            <a:pPr algn="l"/>
            <a:r>
              <a:rPr lang="ja-JP" altLang="en-US" sz="1800" dirty="0" smtClean="0">
                <a:solidFill>
                  <a:srgbClr val="FF0000"/>
                </a:solidFill>
              </a:rPr>
              <a:t>　　又は取り替時の業務に係る特別教育）</a:t>
            </a:r>
            <a:r>
              <a:rPr lang="ja-JP" altLang="en-US" sz="1800" dirty="0" smtClean="0">
                <a:solidFill>
                  <a:schemeClr val="tx1"/>
                </a:solidFill>
              </a:rPr>
              <a:t>を受講する必要がある。</a:t>
            </a:r>
            <a:endParaRPr lang="en-US" altLang="ja-JP" sz="1800" dirty="0" smtClean="0">
              <a:solidFill>
                <a:schemeClr val="tx1"/>
              </a:solidFill>
            </a:endParaRPr>
          </a:p>
          <a:p>
            <a:pPr algn="l"/>
            <a:endParaRPr lang="en-US" altLang="ja-JP" sz="1800" dirty="0" smtClean="0">
              <a:solidFill>
                <a:schemeClr val="tx1"/>
              </a:solidFill>
            </a:endParaRPr>
          </a:p>
          <a:p>
            <a:pPr algn="l"/>
            <a:endParaRPr lang="en-US" altLang="ja-JP" sz="1800" dirty="0" smtClean="0">
              <a:solidFill>
                <a:schemeClr val="tx1"/>
              </a:solidFill>
            </a:endParaRPr>
          </a:p>
          <a:p>
            <a:pPr algn="l"/>
            <a:endParaRPr lang="en-US" altLang="ja-JP" sz="1800" dirty="0" smtClean="0">
              <a:solidFill>
                <a:schemeClr val="tx1"/>
              </a:solidFill>
            </a:endParaRPr>
          </a:p>
          <a:p>
            <a:pPr algn="l"/>
            <a:endParaRPr lang="en-US" altLang="ja-JP" sz="1800" dirty="0" smtClean="0">
              <a:solidFill>
                <a:schemeClr val="tx1"/>
              </a:solidFill>
            </a:endParaRPr>
          </a:p>
          <a:p>
            <a:pPr algn="l"/>
            <a:r>
              <a:rPr lang="ja-JP" altLang="en-US" sz="1800" dirty="0" smtClean="0">
                <a:solidFill>
                  <a:schemeClr val="tx1"/>
                </a:solidFill>
              </a:rPr>
              <a:t>　　</a:t>
            </a:r>
            <a:r>
              <a:rPr lang="ja-JP" altLang="en-US" sz="1800" dirty="0" smtClean="0">
                <a:solidFill>
                  <a:srgbClr val="FF0000"/>
                </a:solidFill>
              </a:rPr>
              <a:t>下記について特に注意が必要です。</a:t>
            </a:r>
            <a:endParaRPr lang="en-US" altLang="ja-JP" sz="1800" b="1" dirty="0" smtClean="0">
              <a:solidFill>
                <a:schemeClr val="tx1"/>
              </a:solidFill>
            </a:endParaRPr>
          </a:p>
          <a:p>
            <a:pPr algn="l"/>
            <a:r>
              <a:rPr lang="ja-JP" altLang="en-US" sz="1800" b="1" dirty="0">
                <a:solidFill>
                  <a:schemeClr val="tx1"/>
                </a:solidFill>
              </a:rPr>
              <a:t>　</a:t>
            </a:r>
            <a:r>
              <a:rPr lang="ja-JP" altLang="en-US" sz="1800" b="1" dirty="0" smtClean="0">
                <a:solidFill>
                  <a:schemeClr val="tx1"/>
                </a:solidFill>
              </a:rPr>
              <a:t>　（</a:t>
            </a:r>
            <a:r>
              <a:rPr lang="ja-JP" altLang="en-US" sz="1800" b="1" dirty="0">
                <a:solidFill>
                  <a:schemeClr val="tx1"/>
                </a:solidFill>
              </a:rPr>
              <a:t>１）機器の</a:t>
            </a:r>
            <a:r>
              <a:rPr lang="ja-JP" altLang="en-US" sz="1800" b="1" dirty="0" smtClean="0">
                <a:solidFill>
                  <a:schemeClr val="tx1"/>
                </a:solidFill>
              </a:rPr>
              <a:t>取扱い</a:t>
            </a:r>
            <a:endParaRPr lang="en-US" altLang="ja-JP" sz="1800" b="1" dirty="0">
              <a:solidFill>
                <a:schemeClr val="tx1"/>
              </a:solidFill>
            </a:endParaRPr>
          </a:p>
          <a:p>
            <a:pPr algn="l"/>
            <a:r>
              <a:rPr lang="ja-JP" altLang="en-US" sz="1800" dirty="0" smtClean="0">
                <a:solidFill>
                  <a:schemeClr val="tx1"/>
                </a:solidFill>
              </a:rPr>
              <a:t>　　　　①</a:t>
            </a:r>
            <a:r>
              <a:rPr lang="ja-JP" altLang="en-US" sz="1800" dirty="0">
                <a:solidFill>
                  <a:schemeClr val="tx1"/>
                </a:solidFill>
              </a:rPr>
              <a:t>電気工具等を使用する場合は危険が多く注意が</a:t>
            </a:r>
            <a:r>
              <a:rPr lang="ja-JP" altLang="en-US" sz="1800" dirty="0" smtClean="0">
                <a:solidFill>
                  <a:schemeClr val="tx1"/>
                </a:solidFill>
              </a:rPr>
              <a:t>必要。</a:t>
            </a:r>
            <a:endParaRPr lang="ja-JP" altLang="en-US" sz="1800" dirty="0">
              <a:solidFill>
                <a:schemeClr val="tx1"/>
              </a:solidFill>
            </a:endParaRPr>
          </a:p>
          <a:p>
            <a:pPr algn="l"/>
            <a:r>
              <a:rPr lang="ja-JP" altLang="en-US" sz="1800" dirty="0" smtClean="0">
                <a:solidFill>
                  <a:schemeClr val="tx1"/>
                </a:solidFill>
              </a:rPr>
              <a:t>　　　　②</a:t>
            </a:r>
            <a:r>
              <a:rPr lang="ja-JP" altLang="en-US" sz="1800" dirty="0">
                <a:solidFill>
                  <a:schemeClr val="tx1"/>
                </a:solidFill>
              </a:rPr>
              <a:t>危険作業は専門知識のある人や資格を持っている人が担当し、それ以外</a:t>
            </a:r>
            <a:r>
              <a:rPr lang="ja-JP" altLang="en-US" sz="1800" dirty="0" smtClean="0">
                <a:solidFill>
                  <a:schemeClr val="tx1"/>
                </a:solidFill>
              </a:rPr>
              <a:t>の</a:t>
            </a:r>
            <a:endParaRPr lang="en-US" altLang="ja-JP" sz="1800" dirty="0" smtClean="0">
              <a:solidFill>
                <a:schemeClr val="tx1"/>
              </a:solidFill>
            </a:endParaRPr>
          </a:p>
          <a:p>
            <a:pPr algn="l"/>
            <a:r>
              <a:rPr lang="ja-JP" altLang="en-US" sz="1800" dirty="0">
                <a:solidFill>
                  <a:schemeClr val="tx1"/>
                </a:solidFill>
              </a:rPr>
              <a:t>　</a:t>
            </a:r>
            <a:r>
              <a:rPr lang="ja-JP" altLang="en-US" sz="1800" dirty="0" smtClean="0">
                <a:solidFill>
                  <a:schemeClr val="tx1"/>
                </a:solidFill>
              </a:rPr>
              <a:t>　　　　 人</a:t>
            </a:r>
            <a:r>
              <a:rPr lang="ja-JP" altLang="en-US" sz="1800" dirty="0">
                <a:solidFill>
                  <a:schemeClr val="tx1"/>
                </a:solidFill>
              </a:rPr>
              <a:t>は、機械周辺に</a:t>
            </a:r>
            <a:r>
              <a:rPr lang="ja-JP" altLang="en-US" sz="1800" dirty="0" smtClean="0">
                <a:solidFill>
                  <a:schemeClr val="tx1"/>
                </a:solidFill>
              </a:rPr>
              <a:t>近づかない。</a:t>
            </a:r>
            <a:endParaRPr lang="ja-JP" altLang="en-US" sz="1800" dirty="0">
              <a:solidFill>
                <a:schemeClr val="tx1"/>
              </a:solidFill>
            </a:endParaRPr>
          </a:p>
          <a:p>
            <a:pPr algn="l"/>
            <a:r>
              <a:rPr lang="ja-JP" altLang="en-US" sz="1800" dirty="0">
                <a:solidFill>
                  <a:schemeClr val="tx1"/>
                </a:solidFill>
              </a:rPr>
              <a:t>　</a:t>
            </a:r>
            <a:r>
              <a:rPr lang="ja-JP" altLang="en-US" sz="1800" dirty="0" smtClean="0">
                <a:solidFill>
                  <a:schemeClr val="tx1"/>
                </a:solidFill>
              </a:rPr>
              <a:t>   　　③</a:t>
            </a:r>
            <a:r>
              <a:rPr lang="ja-JP" altLang="en-US" sz="1800" dirty="0">
                <a:solidFill>
                  <a:schemeClr val="tx1"/>
                </a:solidFill>
              </a:rPr>
              <a:t>作業現場周辺の状況を事前に調査し、危険作業等を含め作業分担や</a:t>
            </a:r>
            <a:r>
              <a:rPr lang="ja-JP" altLang="en-US" sz="1800" dirty="0" smtClean="0">
                <a:solidFill>
                  <a:schemeClr val="tx1"/>
                </a:solidFill>
              </a:rPr>
              <a:t>作業</a:t>
            </a:r>
            <a:endParaRPr lang="en-US" altLang="ja-JP" sz="1800" dirty="0" smtClean="0">
              <a:solidFill>
                <a:schemeClr val="tx1"/>
              </a:solidFill>
            </a:endParaRPr>
          </a:p>
          <a:p>
            <a:pPr algn="l"/>
            <a:r>
              <a:rPr lang="en-US" altLang="ja-JP" sz="1800" dirty="0">
                <a:solidFill>
                  <a:schemeClr val="tx1"/>
                </a:solidFill>
              </a:rPr>
              <a:t> </a:t>
            </a:r>
            <a:r>
              <a:rPr lang="en-US" altLang="ja-JP" sz="1800" dirty="0" smtClean="0">
                <a:solidFill>
                  <a:schemeClr val="tx1"/>
                </a:solidFill>
              </a:rPr>
              <a:t>        </a:t>
            </a:r>
            <a:r>
              <a:rPr lang="ja-JP" altLang="en-US" sz="1800" dirty="0" smtClean="0">
                <a:solidFill>
                  <a:schemeClr val="tx1"/>
                </a:solidFill>
              </a:rPr>
              <a:t>　　</a:t>
            </a:r>
            <a:r>
              <a:rPr lang="en-US" altLang="ja-JP" sz="1800" dirty="0" smtClean="0">
                <a:solidFill>
                  <a:schemeClr val="tx1"/>
                </a:solidFill>
              </a:rPr>
              <a:t> </a:t>
            </a:r>
            <a:r>
              <a:rPr lang="ja-JP" altLang="en-US" sz="1800" dirty="0" smtClean="0">
                <a:solidFill>
                  <a:schemeClr val="tx1"/>
                </a:solidFill>
              </a:rPr>
              <a:t>内容</a:t>
            </a:r>
            <a:r>
              <a:rPr lang="ja-JP" altLang="en-US" sz="1800" dirty="0">
                <a:solidFill>
                  <a:schemeClr val="tx1"/>
                </a:solidFill>
              </a:rPr>
              <a:t>をよく話し合い把握したうえで作業を</a:t>
            </a:r>
            <a:r>
              <a:rPr lang="ja-JP" altLang="en-US" sz="1800" dirty="0" smtClean="0">
                <a:solidFill>
                  <a:schemeClr val="tx1"/>
                </a:solidFill>
              </a:rPr>
              <a:t>行う。</a:t>
            </a:r>
            <a:endParaRPr lang="en-US" altLang="ja-JP" sz="1800" dirty="0" smtClean="0">
              <a:solidFill>
                <a:schemeClr val="tx1"/>
              </a:solidFill>
            </a:endParaRPr>
          </a:p>
          <a:p>
            <a:pPr algn="l"/>
            <a:r>
              <a:rPr lang="ja-JP" altLang="en-US" sz="1800" b="1" dirty="0" smtClean="0">
                <a:solidFill>
                  <a:schemeClr val="tx1"/>
                </a:solidFill>
              </a:rPr>
              <a:t>　　（２）ディスクグラインダーの取扱い（目地加工等の研磨作業）</a:t>
            </a:r>
            <a:endParaRPr lang="en-US" altLang="ja-JP" sz="1800" b="1" dirty="0" smtClean="0">
              <a:solidFill>
                <a:schemeClr val="tx1"/>
              </a:solidFill>
            </a:endParaRPr>
          </a:p>
          <a:p>
            <a:pPr algn="l"/>
            <a:r>
              <a:rPr kumimoji="1" lang="ja-JP" altLang="en-US" sz="1800" b="1" dirty="0">
                <a:solidFill>
                  <a:schemeClr val="tx1"/>
                </a:solidFill>
              </a:rPr>
              <a:t>　</a:t>
            </a:r>
            <a:r>
              <a:rPr lang="ja-JP" altLang="en-US" sz="1800" b="1" dirty="0">
                <a:solidFill>
                  <a:schemeClr val="tx1"/>
                </a:solidFill>
              </a:rPr>
              <a:t>　　　</a:t>
            </a:r>
            <a:r>
              <a:rPr lang="ja-JP" altLang="en-US" sz="1800" b="1" dirty="0" smtClean="0">
                <a:solidFill>
                  <a:schemeClr val="tx1"/>
                </a:solidFill>
              </a:rPr>
              <a:t>　</a:t>
            </a:r>
            <a:r>
              <a:rPr lang="ja-JP" altLang="en-US" sz="1400" b="1" dirty="0">
                <a:solidFill>
                  <a:schemeClr val="tx1"/>
                </a:solidFill>
              </a:rPr>
              <a:t>　</a:t>
            </a:r>
            <a:endParaRPr kumimoji="1" lang="ja-JP" altLang="en-US" sz="1400" dirty="0">
              <a:solidFill>
                <a:schemeClr val="tx1"/>
              </a:solidFill>
            </a:endParaRPr>
          </a:p>
        </p:txBody>
      </p:sp>
      <p:pic>
        <p:nvPicPr>
          <p:cNvPr id="4" name="図 3" descr="img-729141047-000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5400000">
            <a:off x="2212134" y="3988666"/>
            <a:ext cx="298954" cy="3068054"/>
          </a:xfrm>
          <a:prstGeom prst="rect">
            <a:avLst/>
          </a:prstGeom>
        </p:spPr>
      </p:pic>
      <p:pic>
        <p:nvPicPr>
          <p:cNvPr id="5" name="図 4" descr="img-729141047-000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400000">
            <a:off x="1727022" y="5586708"/>
            <a:ext cx="1081443" cy="1296144"/>
          </a:xfrm>
          <a:prstGeom prst="rect">
            <a:avLst/>
          </a:prstGeom>
        </p:spPr>
      </p:pic>
      <p:sp>
        <p:nvSpPr>
          <p:cNvPr id="6" name="爆発 2 5"/>
          <p:cNvSpPr/>
          <p:nvPr/>
        </p:nvSpPr>
        <p:spPr>
          <a:xfrm>
            <a:off x="5580112" y="5417840"/>
            <a:ext cx="3384376" cy="1440160"/>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800" b="1" dirty="0">
                <a:solidFill>
                  <a:srgbClr val="FF0000"/>
                </a:solidFill>
              </a:rPr>
              <a:t>近づくと危険！</a:t>
            </a:r>
          </a:p>
        </p:txBody>
      </p:sp>
      <p:pic>
        <p:nvPicPr>
          <p:cNvPr id="8" name="図 7" descr="img-729141047-0001.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400000">
            <a:off x="3902320" y="-2382039"/>
            <a:ext cx="1289136" cy="8878768"/>
          </a:xfrm>
          <a:prstGeom prst="rect">
            <a:avLst/>
          </a:prstGeom>
          <a:ln w="19050">
            <a:solidFill>
              <a:srgbClr val="FF0000"/>
            </a:solidFill>
          </a:ln>
        </p:spPr>
      </p:pic>
      <p:sp>
        <p:nvSpPr>
          <p:cNvPr id="9" name="正方形/長方形 8"/>
          <p:cNvSpPr/>
          <p:nvPr/>
        </p:nvSpPr>
        <p:spPr>
          <a:xfrm>
            <a:off x="8532440" y="76235"/>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４０</a:t>
            </a:r>
            <a:endParaRPr kumimoji="1" lang="ja-JP" altLang="en-US" dirty="0">
              <a:solidFill>
                <a:schemeClr val="tx1"/>
              </a:solidFill>
            </a:endParaRPr>
          </a:p>
        </p:txBody>
      </p:sp>
      <p:sp>
        <p:nvSpPr>
          <p:cNvPr id="10" name="正方形/長方形 9"/>
          <p:cNvSpPr/>
          <p:nvPr/>
        </p:nvSpPr>
        <p:spPr>
          <a:xfrm>
            <a:off x="2915816" y="5733256"/>
            <a:ext cx="2880320"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smtClean="0">
                <a:solidFill>
                  <a:schemeClr val="tx1"/>
                </a:solidFill>
              </a:rPr>
              <a:t>ﾃﾞｨｽｸｸﾞﾗｲﾝﾀﾞｰで目地のひび割れに切り込みを入れ、ｼｰﾘﾝｸﾞ材が注入できる空間をつくる。</a:t>
            </a:r>
            <a:endParaRPr kumimoji="1" lang="ja-JP" altLang="en-US" sz="1400" b="1" dirty="0">
              <a:solidFill>
                <a:schemeClr val="tx1"/>
              </a:solidFill>
            </a:endParaRPr>
          </a:p>
        </p:txBody>
      </p:sp>
      <p:sp>
        <p:nvSpPr>
          <p:cNvPr id="11" name="正方形/長方形 10"/>
          <p:cNvSpPr/>
          <p:nvPr/>
        </p:nvSpPr>
        <p:spPr>
          <a:xfrm>
            <a:off x="2365214" y="2060666"/>
            <a:ext cx="6509010"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rPr>
              <a:t>（主催：各県労働基準協会　受講料　一般</a:t>
            </a:r>
            <a:r>
              <a:rPr lang="en-US" altLang="ja-JP" sz="1400" b="1" dirty="0" smtClean="0">
                <a:solidFill>
                  <a:schemeClr val="tx1"/>
                </a:solidFill>
              </a:rPr>
              <a:t>10,000</a:t>
            </a:r>
            <a:r>
              <a:rPr lang="ja-JP" altLang="en-US" sz="1400" b="1" dirty="0" smtClean="0">
                <a:solidFill>
                  <a:schemeClr val="tx1"/>
                </a:solidFill>
              </a:rPr>
              <a:t>円程度、会員</a:t>
            </a:r>
            <a:r>
              <a:rPr lang="en-US" altLang="ja-JP" sz="1400" b="1" dirty="0" smtClean="0">
                <a:solidFill>
                  <a:schemeClr val="tx1"/>
                </a:solidFill>
              </a:rPr>
              <a:t>8,000</a:t>
            </a:r>
            <a:r>
              <a:rPr lang="ja-JP" altLang="en-US" sz="1400" b="1" dirty="0" smtClean="0">
                <a:solidFill>
                  <a:schemeClr val="tx1"/>
                </a:solidFill>
              </a:rPr>
              <a:t>円程度）</a:t>
            </a:r>
            <a:endParaRPr kumimoji="1" lang="ja-JP" altLang="en-US" sz="1400" b="1" dirty="0">
              <a:solidFill>
                <a:schemeClr val="tx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179512" y="-99392"/>
            <a:ext cx="9144000" cy="720080"/>
          </a:xfrm>
          <a:prstGeom prst="rect">
            <a:avLst/>
          </a:prstGeom>
          <a:noFill/>
          <a:ln w="25400">
            <a:noFill/>
          </a:ln>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000" b="1" i="0" u="none" strike="noStrike" kern="1200" cap="none" spc="0" normalizeH="0" baseline="0" noProof="0" dirty="0" smtClean="0">
                <a:ln>
                  <a:noFill/>
                </a:ln>
                <a:solidFill>
                  <a:schemeClr val="tx1"/>
                </a:solidFill>
                <a:effectLst/>
                <a:uLnTx/>
                <a:uFillTx/>
                <a:latin typeface="+mj-lt"/>
                <a:ea typeface="+mj-ea"/>
                <a:cs typeface="+mj-cs"/>
              </a:rPr>
              <a:t>１－</a:t>
            </a:r>
            <a:r>
              <a:rPr kumimoji="1" lang="en-US" altLang="ja-JP" sz="3000" b="1" i="0" u="none" strike="noStrike" kern="1200" cap="none" spc="0" normalizeH="0" baseline="0" noProof="0" dirty="0" smtClean="0">
                <a:ln>
                  <a:noFill/>
                </a:ln>
                <a:solidFill>
                  <a:schemeClr val="tx1"/>
                </a:solidFill>
                <a:effectLst/>
                <a:uLnTx/>
                <a:uFillTx/>
                <a:latin typeface="+mj-ea"/>
                <a:ea typeface="+mj-ea"/>
                <a:cs typeface="+mj-cs"/>
              </a:rPr>
              <a:t>13  </a:t>
            </a:r>
            <a:r>
              <a:rPr kumimoji="1" lang="ja-JP" altLang="en-US" sz="3000" b="1" i="0" u="none" strike="noStrike" kern="1200" cap="none" spc="0" normalizeH="0" baseline="0" noProof="0" dirty="0" smtClean="0">
                <a:ln>
                  <a:noFill/>
                </a:ln>
                <a:solidFill>
                  <a:schemeClr val="tx1"/>
                </a:solidFill>
                <a:effectLst/>
                <a:uLnTx/>
                <a:uFillTx/>
                <a:latin typeface="+mj-lt"/>
                <a:ea typeface="+mj-ea"/>
                <a:cs typeface="+mj-cs"/>
              </a:rPr>
              <a:t>事故発生の報告</a:t>
            </a:r>
            <a:endParaRPr kumimoji="1" lang="ja-JP" altLang="en-US" sz="3000" b="1" i="0" u="none" strike="noStrike" kern="1200" cap="none" spc="0" normalizeH="0" baseline="0" noProof="0" dirty="0">
              <a:ln>
                <a:noFill/>
              </a:ln>
              <a:solidFill>
                <a:schemeClr val="tx1"/>
              </a:solidFill>
              <a:effectLst/>
              <a:uLnTx/>
              <a:uFillTx/>
              <a:latin typeface="+mj-lt"/>
              <a:ea typeface="+mj-ea"/>
              <a:cs typeface="+mj-cs"/>
            </a:endParaRPr>
          </a:p>
        </p:txBody>
      </p:sp>
      <p:sp>
        <p:nvSpPr>
          <p:cNvPr id="5" name="正方形/長方形 4"/>
          <p:cNvSpPr/>
          <p:nvPr/>
        </p:nvSpPr>
        <p:spPr>
          <a:xfrm>
            <a:off x="323528" y="404664"/>
            <a:ext cx="8496944"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　 事故の発生状況や要因を把握することは、今後の事故防止に向けた対策を講じる上で重要であることから確実に関係部署へ報告する必要がある。</a:t>
            </a:r>
            <a:endParaRPr lang="en-US" altLang="ja-JP" dirty="0" smtClean="0">
              <a:solidFill>
                <a:schemeClr val="tx1"/>
              </a:solidFill>
            </a:endParaRPr>
          </a:p>
        </p:txBody>
      </p:sp>
      <p:sp>
        <p:nvSpPr>
          <p:cNvPr id="6" name="正方形/長方形 5"/>
          <p:cNvSpPr/>
          <p:nvPr/>
        </p:nvSpPr>
        <p:spPr>
          <a:xfrm>
            <a:off x="647056" y="1124744"/>
            <a:ext cx="8496944"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○活動</a:t>
            </a:r>
            <a:r>
              <a:rPr lang="ja-JP" altLang="en-US" dirty="0">
                <a:solidFill>
                  <a:schemeClr val="tx1"/>
                </a:solidFill>
              </a:rPr>
              <a:t>組織</a:t>
            </a:r>
            <a:r>
              <a:rPr lang="ja-JP" altLang="en-US" dirty="0" smtClean="0">
                <a:solidFill>
                  <a:schemeClr val="tx1"/>
                </a:solidFill>
              </a:rPr>
              <a:t>から市町村への報告様式（参考）</a:t>
            </a:r>
            <a:endParaRPr lang="en-US" altLang="ja-JP" dirty="0" smtClean="0">
              <a:solidFill>
                <a:schemeClr val="tx1"/>
              </a:solidFill>
            </a:endParaRPr>
          </a:p>
        </p:txBody>
      </p:sp>
      <p:sp>
        <p:nvSpPr>
          <p:cNvPr id="7" name="正方形/長方形 6"/>
          <p:cNvSpPr/>
          <p:nvPr/>
        </p:nvSpPr>
        <p:spPr>
          <a:xfrm>
            <a:off x="8532440" y="6408712"/>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４１</a:t>
            </a:r>
            <a:endParaRPr kumimoji="1" lang="ja-JP" altLang="en-US" dirty="0">
              <a:solidFill>
                <a:schemeClr val="tx1"/>
              </a:solidFill>
            </a:endParaRPr>
          </a:p>
        </p:txBody>
      </p:sp>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592" y="1680004"/>
            <a:ext cx="3517098" cy="5013913"/>
          </a:xfrm>
          <a:prstGeom prst="rect">
            <a:avLst/>
          </a:prstGeom>
        </p:spPr>
      </p:pic>
      <p:pic>
        <p:nvPicPr>
          <p:cNvPr id="8" name="図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58726" y="1680004"/>
            <a:ext cx="3229082" cy="3766186"/>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正方形/長方形 3"/>
          <p:cNvSpPr/>
          <p:nvPr/>
        </p:nvSpPr>
        <p:spPr>
          <a:xfrm>
            <a:off x="8532440" y="63726"/>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４２</a:t>
            </a:r>
            <a:endParaRPr kumimoji="1" lang="ja-JP" altLang="en-US" dirty="0">
              <a:solidFill>
                <a:schemeClr val="tx1"/>
              </a:solidFill>
            </a:endParaRPr>
          </a:p>
        </p:txBody>
      </p:sp>
    </p:spTree>
    <p:extLst>
      <p:ext uri="{BB962C8B-B14F-4D97-AF65-F5344CB8AC3E}">
        <p14:creationId xmlns:p14="http://schemas.microsoft.com/office/powerpoint/2010/main" val="23274743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504" y="129335"/>
            <a:ext cx="8964488" cy="6656657"/>
          </a:xfrm>
          <a:prstGeom prst="rect">
            <a:avLst/>
          </a:prstGeom>
        </p:spPr>
      </p:pic>
      <p:sp>
        <p:nvSpPr>
          <p:cNvPr id="2" name="タイトル 1"/>
          <p:cNvSpPr>
            <a:spLocks noGrp="1"/>
          </p:cNvSpPr>
          <p:nvPr>
            <p:ph type="ctrTitle"/>
          </p:nvPr>
        </p:nvSpPr>
        <p:spPr>
          <a:xfrm>
            <a:off x="-36512" y="620688"/>
            <a:ext cx="9180512" cy="1470025"/>
          </a:xfrm>
        </p:spPr>
        <p:txBody>
          <a:bodyPr>
            <a:normAutofit/>
          </a:bodyPr>
          <a:lstStyle/>
          <a:p>
            <a:pPr algn="l"/>
            <a:r>
              <a:rPr lang="ja-JP" altLang="en-US" sz="3200" b="1" dirty="0" smtClean="0">
                <a:solidFill>
                  <a:srgbClr val="FF0000"/>
                </a:solidFill>
              </a:rPr>
              <a:t>　</a:t>
            </a:r>
            <a:r>
              <a:rPr lang="ja-JP" altLang="en-US" b="1" dirty="0" smtClean="0">
                <a:solidFill>
                  <a:srgbClr val="FF0000"/>
                </a:solidFill>
              </a:rPr>
              <a:t>２．多面的機能支払交付金に係る</a:t>
            </a:r>
            <a:r>
              <a:rPr lang="en-US" altLang="ja-JP" b="1" dirty="0" smtClean="0">
                <a:solidFill>
                  <a:srgbClr val="FF0000"/>
                </a:solidFill>
              </a:rPr>
              <a:t/>
            </a:r>
            <a:br>
              <a:rPr lang="en-US" altLang="ja-JP" b="1" dirty="0" smtClean="0">
                <a:solidFill>
                  <a:srgbClr val="FF0000"/>
                </a:solidFill>
              </a:rPr>
            </a:br>
            <a:r>
              <a:rPr lang="ja-JP" altLang="en-US" b="1" dirty="0">
                <a:solidFill>
                  <a:srgbClr val="FF0000"/>
                </a:solidFill>
              </a:rPr>
              <a:t>　</a:t>
            </a:r>
            <a:r>
              <a:rPr lang="ja-JP" altLang="en-US" b="1" dirty="0" smtClean="0">
                <a:solidFill>
                  <a:srgbClr val="FF0000"/>
                </a:solidFill>
              </a:rPr>
              <a:t>　　現地施工事例</a:t>
            </a:r>
            <a:endParaRPr kumimoji="1" lang="ja-JP" altLang="en-US" dirty="0">
              <a:solidFill>
                <a:srgbClr val="FF0000"/>
              </a:solidFill>
            </a:endParaRPr>
          </a:p>
        </p:txBody>
      </p:sp>
      <p:sp>
        <p:nvSpPr>
          <p:cNvPr id="4" name="正方形/長方形 3"/>
          <p:cNvSpPr/>
          <p:nvPr/>
        </p:nvSpPr>
        <p:spPr>
          <a:xfrm>
            <a:off x="8532440" y="638132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４３</a:t>
            </a:r>
            <a:endParaRPr kumimoji="1" lang="en-US" altLang="ja-JP" dirty="0" smtClean="0">
              <a:solidFill>
                <a:schemeClr val="tx1"/>
              </a:solidFill>
            </a:endParaRPr>
          </a:p>
        </p:txBody>
      </p:sp>
      <p:pic>
        <p:nvPicPr>
          <p:cNvPr id="5" name="図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88016" y="33441"/>
            <a:ext cx="2173711" cy="1512168"/>
          </a:xfrm>
          <a:prstGeom prst="rect">
            <a:avLst/>
          </a:prstGeom>
        </p:spPr>
      </p:pic>
      <p:pic>
        <p:nvPicPr>
          <p:cNvPr id="7" name="図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24285" y="1767676"/>
            <a:ext cx="2137442" cy="1487655"/>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44624"/>
            <a:ext cx="9144000" cy="720080"/>
          </a:xfrm>
          <a:prstGeom prst="rect">
            <a:avLst/>
          </a:prstGeom>
          <a:noFill/>
          <a:ln w="25400">
            <a:noFill/>
          </a:ln>
        </p:spPr>
        <p:txBody>
          <a:bodyPr vert="horz" lIns="91440" tIns="45720" rIns="91440" bIns="45720" rtlCol="0" anchor="ctr">
            <a:normAutofit/>
          </a:bodyPr>
          <a:lstStyle/>
          <a:p>
            <a:pPr lvl="0">
              <a:spcBef>
                <a:spcPct val="0"/>
              </a:spcBef>
              <a:defRPr/>
            </a:pPr>
            <a:r>
              <a:rPr lang="ja-JP" altLang="en-US" sz="3000" b="1" dirty="0" smtClean="0"/>
              <a:t>２－１　施設の長寿命化の施工事例</a:t>
            </a:r>
            <a:endParaRPr lang="ja-JP" altLang="en-US" sz="3000" b="1" dirty="0" smtClean="0">
              <a:solidFill>
                <a:prstClr val="black"/>
              </a:solidFill>
              <a:latin typeface="ＭＳ Ｐゴシック" pitchFamily="50" charset="-128"/>
            </a:endParaRPr>
          </a:p>
        </p:txBody>
      </p:sp>
      <p:sp>
        <p:nvSpPr>
          <p:cNvPr id="5" name="正方形/長方形 4"/>
          <p:cNvSpPr/>
          <p:nvPr/>
        </p:nvSpPr>
        <p:spPr>
          <a:xfrm>
            <a:off x="611560" y="5661248"/>
            <a:ext cx="8208912"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smtClean="0">
                <a:solidFill>
                  <a:prstClr val="black"/>
                </a:solidFill>
                <a:latin typeface="ＭＳ Ｐゴシック" pitchFamily="50" charset="-128"/>
              </a:rPr>
              <a:t>土水路が山の中にあるため、木の葉や土砂が堆積し維持管理が困難なことからパイプ化にした事例。</a:t>
            </a:r>
            <a:endParaRPr lang="en-US" altLang="ja-JP" sz="2000" dirty="0" smtClean="0">
              <a:solidFill>
                <a:prstClr val="black"/>
              </a:solidFill>
              <a:latin typeface="ＭＳ Ｐゴシック" pitchFamily="50" charset="-128"/>
            </a:endParaRPr>
          </a:p>
          <a:p>
            <a:r>
              <a:rPr lang="ja-JP" altLang="en-US" sz="2000" dirty="0" smtClean="0">
                <a:solidFill>
                  <a:prstClr val="black"/>
                </a:solidFill>
                <a:latin typeface="ＭＳ Ｐゴシック" pitchFamily="50" charset="-128"/>
              </a:rPr>
              <a:t>流入口も網を設置するなどの工夫がされていた。</a:t>
            </a:r>
            <a:endParaRPr lang="ja-JP" altLang="en-US" sz="2000" dirty="0">
              <a:solidFill>
                <a:prstClr val="black"/>
              </a:solidFill>
              <a:latin typeface="ＭＳ Ｐゴシック" pitchFamily="50" charset="-128"/>
            </a:endParaRPr>
          </a:p>
        </p:txBody>
      </p:sp>
      <p:pic>
        <p:nvPicPr>
          <p:cNvPr id="37890" name="Picture 2" descr="Y:\07_保全技術課\17 農地・水保全関係\02★Ｈ２５年度\【★抽出検査結果★】\5)農地・水抽出検査【大分県】\02)H25.09.12 国東市(谷井)\写真\IMGP001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31640" y="836712"/>
            <a:ext cx="5852160" cy="4389120"/>
          </a:xfrm>
          <a:prstGeom prst="rect">
            <a:avLst/>
          </a:prstGeom>
          <a:noFill/>
        </p:spPr>
      </p:pic>
      <p:sp>
        <p:nvSpPr>
          <p:cNvPr id="6" name="正方形/長方形 5"/>
          <p:cNvSpPr/>
          <p:nvPr/>
        </p:nvSpPr>
        <p:spPr>
          <a:xfrm>
            <a:off x="8532440" y="7200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prstClr val="black"/>
                </a:solidFill>
              </a:rPr>
              <a:t>４４</a:t>
            </a:r>
            <a:endParaRPr lang="ja-JP" altLang="en-US" dirty="0">
              <a:solidFill>
                <a:prstClr val="black"/>
              </a:solidFill>
            </a:endParaRPr>
          </a:p>
        </p:txBody>
      </p:sp>
      <p:sp>
        <p:nvSpPr>
          <p:cNvPr id="7" name="テキスト ボックス 6"/>
          <p:cNvSpPr txBox="1"/>
          <p:nvPr/>
        </p:nvSpPr>
        <p:spPr>
          <a:xfrm>
            <a:off x="2483768" y="5271591"/>
            <a:ext cx="4032448" cy="461665"/>
          </a:xfrm>
          <a:prstGeom prst="rect">
            <a:avLst/>
          </a:prstGeom>
          <a:noFill/>
        </p:spPr>
        <p:txBody>
          <a:bodyPr wrap="square" rtlCol="0">
            <a:spAutoFit/>
          </a:bodyPr>
          <a:lstStyle/>
          <a:p>
            <a:pPr algn="ctr"/>
            <a:r>
              <a:rPr lang="ja-JP" altLang="en-US" sz="2400" dirty="0" smtClean="0">
                <a:solidFill>
                  <a:prstClr val="black"/>
                </a:solidFill>
              </a:rPr>
              <a:t>土水路→塩化ビニル管</a:t>
            </a:r>
            <a:endParaRPr lang="ja-JP" altLang="en-US" sz="1400" dirty="0">
              <a:solidFill>
                <a:prstClr val="black"/>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532440" y="6381328"/>
            <a:ext cx="539552" cy="417727"/>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prstClr val="black"/>
                </a:solidFill>
              </a:rPr>
              <a:t>４５</a:t>
            </a:r>
            <a:endParaRPr lang="ja-JP" altLang="en-US" dirty="0">
              <a:solidFill>
                <a:prstClr val="black"/>
              </a:solidFill>
            </a:endParaRPr>
          </a:p>
        </p:txBody>
      </p:sp>
      <p:sp>
        <p:nvSpPr>
          <p:cNvPr id="7" name="タイトル 1"/>
          <p:cNvSpPr txBox="1">
            <a:spLocks/>
          </p:cNvSpPr>
          <p:nvPr/>
        </p:nvSpPr>
        <p:spPr>
          <a:xfrm>
            <a:off x="13767" y="129695"/>
            <a:ext cx="9144000" cy="720080"/>
          </a:xfrm>
          <a:prstGeom prst="rect">
            <a:avLst/>
          </a:prstGeom>
          <a:noFill/>
          <a:ln w="25400">
            <a:noFill/>
          </a:ln>
        </p:spPr>
        <p:txBody>
          <a:bodyPr vert="horz" lIns="91440" tIns="45720" rIns="91440" bIns="45720" rtlCol="0" anchor="ctr">
            <a:normAutofit/>
          </a:bodyPr>
          <a:lstStyle/>
          <a:p>
            <a:pPr lvl="0">
              <a:spcBef>
                <a:spcPct val="0"/>
              </a:spcBef>
              <a:defRPr/>
            </a:pPr>
            <a:r>
              <a:rPr lang="ja-JP" altLang="en-US" sz="3000" b="1" dirty="0" smtClean="0"/>
              <a:t>２－１　施設の長寿命化の施工事例</a:t>
            </a:r>
            <a:endParaRPr lang="ja-JP" altLang="en-US" sz="3000" b="1" dirty="0" smtClean="0">
              <a:solidFill>
                <a:prstClr val="black"/>
              </a:solidFill>
              <a:latin typeface="ＭＳ Ｐゴシック" pitchFamily="50" charset="-128"/>
            </a:endParaRPr>
          </a:p>
        </p:txBody>
      </p:sp>
      <p:sp>
        <p:nvSpPr>
          <p:cNvPr id="8" name="タイトル 1"/>
          <p:cNvSpPr>
            <a:spLocks noGrp="1"/>
          </p:cNvSpPr>
          <p:nvPr>
            <p:ph type="title"/>
          </p:nvPr>
        </p:nvSpPr>
        <p:spPr>
          <a:xfrm>
            <a:off x="251520" y="1052736"/>
            <a:ext cx="8496944" cy="562074"/>
          </a:xfrm>
        </p:spPr>
        <p:txBody>
          <a:bodyPr>
            <a:noAutofit/>
          </a:bodyPr>
          <a:lstStyle/>
          <a:p>
            <a:pPr algn="ctr"/>
            <a:r>
              <a:rPr kumimoji="1" lang="ja-JP" altLang="en-US" sz="2400" dirty="0" smtClean="0"/>
              <a:t>水路</a:t>
            </a:r>
            <a:r>
              <a:rPr lang="ja-JP" altLang="en-US" sz="2400" dirty="0" smtClean="0"/>
              <a:t>の改修</a:t>
            </a:r>
            <a:endParaRPr kumimoji="1" lang="ja-JP" altLang="en-US" sz="2400" dirty="0"/>
          </a:p>
        </p:txBody>
      </p:sp>
      <p:pic>
        <p:nvPicPr>
          <p:cNvPr id="9"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512" y="1772816"/>
            <a:ext cx="4320481" cy="3240360"/>
          </a:xfrm>
          <a:prstGeom prst="rect">
            <a:avLst/>
          </a:prstGeom>
          <a:noFill/>
          <a:ln w="9525">
            <a:noFill/>
            <a:miter lim="800000"/>
            <a:headEnd/>
            <a:tailEnd/>
          </a:ln>
        </p:spPr>
      </p:pic>
      <p:pic>
        <p:nvPicPr>
          <p:cNvPr id="10"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8024" y="1772816"/>
            <a:ext cx="4220926" cy="3240361"/>
          </a:xfrm>
          <a:prstGeom prst="rect">
            <a:avLst/>
          </a:prstGeom>
          <a:noFill/>
          <a:ln w="9525">
            <a:noFill/>
            <a:miter lim="800000"/>
            <a:headEnd/>
            <a:tailEnd/>
          </a:ln>
        </p:spPr>
      </p:pic>
      <p:sp>
        <p:nvSpPr>
          <p:cNvPr id="11" name="テキスト ボックス 10"/>
          <p:cNvSpPr txBox="1"/>
          <p:nvPr/>
        </p:nvSpPr>
        <p:spPr>
          <a:xfrm>
            <a:off x="899592" y="5157192"/>
            <a:ext cx="3096344" cy="461665"/>
          </a:xfrm>
          <a:prstGeom prst="rect">
            <a:avLst/>
          </a:prstGeom>
          <a:noFill/>
        </p:spPr>
        <p:txBody>
          <a:bodyPr wrap="square" rtlCol="0">
            <a:spAutoFit/>
          </a:bodyPr>
          <a:lstStyle/>
          <a:p>
            <a:pPr algn="ctr"/>
            <a:r>
              <a:rPr lang="ja-JP" altLang="en-US" sz="2400" dirty="0" smtClean="0">
                <a:solidFill>
                  <a:prstClr val="black"/>
                </a:solidFill>
              </a:rPr>
              <a:t>Ｕ字溝の嵩上げ</a:t>
            </a:r>
            <a:endParaRPr lang="ja-JP" altLang="en-US" sz="1400" dirty="0">
              <a:solidFill>
                <a:prstClr val="black"/>
              </a:solidFill>
            </a:endParaRPr>
          </a:p>
        </p:txBody>
      </p:sp>
      <p:sp>
        <p:nvSpPr>
          <p:cNvPr id="12" name="テキスト ボックス 11"/>
          <p:cNvSpPr txBox="1"/>
          <p:nvPr/>
        </p:nvSpPr>
        <p:spPr>
          <a:xfrm>
            <a:off x="5580112" y="5157192"/>
            <a:ext cx="3096344" cy="461665"/>
          </a:xfrm>
          <a:prstGeom prst="rect">
            <a:avLst/>
          </a:prstGeom>
          <a:noFill/>
        </p:spPr>
        <p:txBody>
          <a:bodyPr wrap="square" rtlCol="0">
            <a:spAutoFit/>
          </a:bodyPr>
          <a:lstStyle/>
          <a:p>
            <a:pPr algn="ctr"/>
            <a:r>
              <a:rPr lang="ja-JP" altLang="en-US" sz="2400" dirty="0" smtClean="0">
                <a:solidFill>
                  <a:prstClr val="black"/>
                </a:solidFill>
              </a:rPr>
              <a:t>土砂溜め桝の改修</a:t>
            </a:r>
            <a:endParaRPr lang="ja-JP" altLang="en-US" sz="1400" dirty="0">
              <a:solidFill>
                <a:prstClr val="black"/>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097" y="100811"/>
            <a:ext cx="8122096" cy="490066"/>
          </a:xfrm>
        </p:spPr>
        <p:txBody>
          <a:bodyPr>
            <a:noAutofit/>
          </a:bodyPr>
          <a:lstStyle/>
          <a:p>
            <a:pPr algn="l"/>
            <a:r>
              <a:rPr lang="ja-JP" altLang="en-US" sz="3000" b="1" dirty="0" smtClean="0"/>
              <a:t>２－１　施設</a:t>
            </a:r>
            <a:r>
              <a:rPr lang="ja-JP" altLang="en-US" sz="3000" b="1" dirty="0"/>
              <a:t>の長寿命化の施工事例</a:t>
            </a:r>
            <a:endParaRPr kumimoji="1" lang="ja-JP" altLang="en-US" sz="3000" dirty="0"/>
          </a:p>
        </p:txBody>
      </p:sp>
      <p:sp>
        <p:nvSpPr>
          <p:cNvPr id="3" name="コンテンツ プレースホルダー 2"/>
          <p:cNvSpPr>
            <a:spLocks noGrp="1"/>
          </p:cNvSpPr>
          <p:nvPr>
            <p:ph idx="1"/>
          </p:nvPr>
        </p:nvSpPr>
        <p:spPr>
          <a:xfrm>
            <a:off x="467544" y="692696"/>
            <a:ext cx="8229600" cy="432047"/>
          </a:xfrm>
        </p:spPr>
        <p:txBody>
          <a:bodyPr>
            <a:normAutofit lnSpcReduction="10000"/>
          </a:bodyPr>
          <a:lstStyle/>
          <a:p>
            <a:pPr marL="0" indent="0" algn="ctr">
              <a:buNone/>
            </a:pPr>
            <a:r>
              <a:rPr kumimoji="1" lang="ja-JP" altLang="en-US" sz="2400" dirty="0" smtClean="0"/>
              <a:t>道路路肩の補修</a:t>
            </a:r>
            <a:endParaRPr kumimoji="1" lang="ja-JP" altLang="en-US" sz="2400" dirty="0"/>
          </a:p>
        </p:txBody>
      </p:sp>
      <p:sp>
        <p:nvSpPr>
          <p:cNvPr id="7" name="コンテンツ プレースホルダー 2"/>
          <p:cNvSpPr txBox="1">
            <a:spLocks/>
          </p:cNvSpPr>
          <p:nvPr/>
        </p:nvSpPr>
        <p:spPr>
          <a:xfrm>
            <a:off x="406983" y="3789040"/>
            <a:ext cx="8229600" cy="432047"/>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buFont typeface="Arial" pitchFamily="34" charset="0"/>
              <a:buNone/>
            </a:pPr>
            <a:r>
              <a:rPr lang="ja-JP" altLang="en-US" sz="2400" dirty="0" smtClean="0"/>
              <a:t>路肩の改修</a:t>
            </a:r>
            <a:endParaRPr lang="ja-JP" altLang="en-US" sz="2400" dirty="0"/>
          </a:p>
        </p:txBody>
      </p:sp>
      <p:pic>
        <p:nvPicPr>
          <p:cNvPr id="11" name="図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9655" y="1052736"/>
            <a:ext cx="3654587" cy="2592000"/>
          </a:xfrm>
          <a:prstGeom prst="rect">
            <a:avLst/>
          </a:prstGeom>
        </p:spPr>
      </p:pic>
      <p:pic>
        <p:nvPicPr>
          <p:cNvPr id="12" name="図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6467" y="1052736"/>
            <a:ext cx="3637197" cy="2592000"/>
          </a:xfrm>
          <a:prstGeom prst="rect">
            <a:avLst/>
          </a:prstGeom>
        </p:spPr>
      </p:pic>
      <p:sp>
        <p:nvSpPr>
          <p:cNvPr id="13" name="右矢印 12"/>
          <p:cNvSpPr/>
          <p:nvPr/>
        </p:nvSpPr>
        <p:spPr>
          <a:xfrm>
            <a:off x="4269783" y="2505322"/>
            <a:ext cx="504000" cy="36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9655" y="4186929"/>
            <a:ext cx="3655385" cy="2592000"/>
          </a:xfrm>
          <a:prstGeom prst="rect">
            <a:avLst/>
          </a:prstGeom>
        </p:spPr>
      </p:pic>
      <p:pic>
        <p:nvPicPr>
          <p:cNvPr id="15" name="図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51768" y="4186929"/>
            <a:ext cx="3626594" cy="2592000"/>
          </a:xfrm>
          <a:prstGeom prst="rect">
            <a:avLst/>
          </a:prstGeom>
        </p:spPr>
      </p:pic>
      <p:sp>
        <p:nvSpPr>
          <p:cNvPr id="16" name="右矢印 15"/>
          <p:cNvSpPr/>
          <p:nvPr/>
        </p:nvSpPr>
        <p:spPr>
          <a:xfrm>
            <a:off x="4269783" y="5302929"/>
            <a:ext cx="504000" cy="36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8508586" y="76024"/>
            <a:ext cx="539552" cy="417727"/>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prstClr val="black"/>
                </a:solidFill>
              </a:rPr>
              <a:t>４６</a:t>
            </a:r>
            <a:endParaRPr lang="ja-JP" altLang="en-US" dirty="0">
              <a:solidFill>
                <a:prstClr val="black"/>
              </a:solidFill>
            </a:endParaRPr>
          </a:p>
        </p:txBody>
      </p:sp>
    </p:spTree>
    <p:extLst>
      <p:ext uri="{BB962C8B-B14F-4D97-AF65-F5344CB8AC3E}">
        <p14:creationId xmlns:p14="http://schemas.microsoft.com/office/powerpoint/2010/main" val="36624371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9512" y="203670"/>
            <a:ext cx="8784976" cy="6415988"/>
          </a:xfrm>
          <a:prstGeom prst="rect">
            <a:avLst/>
          </a:prstGeom>
        </p:spPr>
      </p:pic>
      <p:sp>
        <p:nvSpPr>
          <p:cNvPr id="5" name="正方形/長方形 4"/>
          <p:cNvSpPr/>
          <p:nvPr/>
        </p:nvSpPr>
        <p:spPr>
          <a:xfrm>
            <a:off x="8532440" y="44624"/>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２</a:t>
            </a:r>
            <a:endParaRPr kumimoji="1" lang="en-US" altLang="ja-JP" dirty="0" smtClean="0">
              <a:solidFill>
                <a:schemeClr val="tx1"/>
              </a:solidFill>
            </a:endParaRPr>
          </a:p>
        </p:txBody>
      </p:sp>
    </p:spTree>
    <p:extLst>
      <p:ext uri="{BB962C8B-B14F-4D97-AF65-F5344CB8AC3E}">
        <p14:creationId xmlns:p14="http://schemas.microsoft.com/office/powerpoint/2010/main" val="28724919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480513" y="638132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prstClr val="black"/>
                </a:solidFill>
              </a:rPr>
              <a:t>４７</a:t>
            </a:r>
            <a:endParaRPr lang="ja-JP" altLang="en-US" dirty="0">
              <a:solidFill>
                <a:prstClr val="black"/>
              </a:solidFill>
            </a:endParaRPr>
          </a:p>
        </p:txBody>
      </p:sp>
      <p:sp>
        <p:nvSpPr>
          <p:cNvPr id="7" name="タイトル 1"/>
          <p:cNvSpPr txBox="1">
            <a:spLocks/>
          </p:cNvSpPr>
          <p:nvPr/>
        </p:nvSpPr>
        <p:spPr>
          <a:xfrm>
            <a:off x="28845" y="45883"/>
            <a:ext cx="7783515" cy="720080"/>
          </a:xfrm>
          <a:prstGeom prst="rect">
            <a:avLst/>
          </a:prstGeom>
          <a:noFill/>
          <a:ln w="25400">
            <a:noFill/>
          </a:ln>
        </p:spPr>
        <p:txBody>
          <a:bodyPr vert="horz" lIns="91440" tIns="45720" rIns="91440" bIns="45720" rtlCol="0" anchor="ctr">
            <a:normAutofit/>
          </a:bodyPr>
          <a:lstStyle/>
          <a:p>
            <a:pPr lvl="0">
              <a:spcBef>
                <a:spcPct val="0"/>
              </a:spcBef>
              <a:defRPr/>
            </a:pPr>
            <a:r>
              <a:rPr lang="ja-JP" altLang="en-US" sz="3000" b="1" dirty="0" smtClean="0"/>
              <a:t>２－１　施設の長寿命化の施工事例</a:t>
            </a:r>
            <a:endParaRPr lang="ja-JP" altLang="en-US" sz="3000" b="1" dirty="0" smtClean="0">
              <a:solidFill>
                <a:prstClr val="black"/>
              </a:solidFill>
              <a:latin typeface="ＭＳ Ｐゴシック" pitchFamily="50" charset="-128"/>
            </a:endParaRPr>
          </a:p>
        </p:txBody>
      </p:sp>
      <p:sp>
        <p:nvSpPr>
          <p:cNvPr id="8" name="タイトル 1"/>
          <p:cNvSpPr>
            <a:spLocks noGrp="1"/>
          </p:cNvSpPr>
          <p:nvPr>
            <p:ph type="title"/>
          </p:nvPr>
        </p:nvSpPr>
        <p:spPr>
          <a:xfrm>
            <a:off x="467544" y="906456"/>
            <a:ext cx="8003232" cy="722344"/>
          </a:xfrm>
        </p:spPr>
        <p:txBody>
          <a:bodyPr>
            <a:normAutofit/>
          </a:bodyPr>
          <a:lstStyle/>
          <a:p>
            <a:pPr algn="ctr"/>
            <a:r>
              <a:rPr kumimoji="1" lang="ja-JP" altLang="en-US" sz="2400" dirty="0" smtClean="0"/>
              <a:t>土水路を</a:t>
            </a:r>
            <a:r>
              <a:rPr kumimoji="1" lang="en-US" altLang="ja-JP" sz="2400" dirty="0" smtClean="0"/>
              <a:t>U</a:t>
            </a:r>
            <a:r>
              <a:rPr kumimoji="1" lang="ja-JP" altLang="en-US" sz="2400" dirty="0" smtClean="0"/>
              <a:t>字溝（防草ｼｰﾄ）</a:t>
            </a:r>
            <a:endParaRPr kumimoji="1" lang="ja-JP" altLang="en-US" sz="2400" dirty="0"/>
          </a:p>
        </p:txBody>
      </p:sp>
      <p:pic>
        <p:nvPicPr>
          <p:cNvPr id="9" name="Picture 6" descr="U:\07_保全技術課\17 農地・水保全関係\03◎Ｈ２６年度\★H26抽出検査結果★\05_H26抽出検査（熊本県）\H26.07.24八代市（和泉）確認済\美しい北出\DSCF512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512" y="1628800"/>
            <a:ext cx="4290052" cy="3240360"/>
          </a:xfrm>
          <a:prstGeom prst="rect">
            <a:avLst/>
          </a:prstGeom>
          <a:noFill/>
        </p:spPr>
      </p:pic>
      <p:pic>
        <p:nvPicPr>
          <p:cNvPr id="10" name="Picture 5" descr="U:\07_保全技術課\17 農地・水保全関係\03◎Ｈ２６年度\★H26抽出検査結果★\05_H26抽出検査（熊本県）\H26.07.24八代市（和泉）確認済\美しい北出\DSCF512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4008" y="1628800"/>
            <a:ext cx="4320480" cy="3240360"/>
          </a:xfrm>
          <a:prstGeom prst="rect">
            <a:avLst/>
          </a:prstGeom>
          <a:noFill/>
        </p:spPr>
      </p:pic>
      <p:sp>
        <p:nvSpPr>
          <p:cNvPr id="11" name="テキスト ボックス 10"/>
          <p:cNvSpPr txBox="1"/>
          <p:nvPr/>
        </p:nvSpPr>
        <p:spPr>
          <a:xfrm>
            <a:off x="323528" y="5157192"/>
            <a:ext cx="8424936" cy="461665"/>
          </a:xfrm>
          <a:prstGeom prst="rect">
            <a:avLst/>
          </a:prstGeom>
          <a:noFill/>
        </p:spPr>
        <p:txBody>
          <a:bodyPr wrap="square" rtlCol="0">
            <a:spAutoFit/>
          </a:bodyPr>
          <a:lstStyle/>
          <a:p>
            <a:pPr algn="ctr"/>
            <a:r>
              <a:rPr lang="ja-JP" altLang="en-US" sz="2400" dirty="0" smtClean="0">
                <a:solidFill>
                  <a:prstClr val="black"/>
                </a:solidFill>
              </a:rPr>
              <a:t>土水路　</a:t>
            </a:r>
            <a:r>
              <a:rPr lang="ja-JP" altLang="en-US" sz="2400" b="1" dirty="0" smtClean="0">
                <a:solidFill>
                  <a:prstClr val="black"/>
                </a:solidFill>
              </a:rPr>
              <a:t>→</a:t>
            </a:r>
            <a:r>
              <a:rPr lang="ja-JP" altLang="en-US" sz="2400" dirty="0" smtClean="0">
                <a:solidFill>
                  <a:prstClr val="black"/>
                </a:solidFill>
              </a:rPr>
              <a:t>　　</a:t>
            </a:r>
            <a:r>
              <a:rPr lang="en-US" altLang="ja-JP" sz="2400" dirty="0" smtClean="0">
                <a:solidFill>
                  <a:prstClr val="black"/>
                </a:solidFill>
              </a:rPr>
              <a:t>U</a:t>
            </a:r>
            <a:r>
              <a:rPr lang="ja-JP" altLang="en-US" sz="2400" dirty="0" smtClean="0">
                <a:solidFill>
                  <a:prstClr val="black"/>
                </a:solidFill>
              </a:rPr>
              <a:t>字溝＋防草シート施工事例</a:t>
            </a:r>
            <a:endParaRPr lang="ja-JP" altLang="en-US" sz="1400" dirty="0">
              <a:solidFill>
                <a:prstClr val="black"/>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561040" y="55771"/>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prstClr val="black"/>
                </a:solidFill>
              </a:rPr>
              <a:t>４８</a:t>
            </a:r>
          </a:p>
        </p:txBody>
      </p:sp>
      <p:sp>
        <p:nvSpPr>
          <p:cNvPr id="7" name="タイトル 1"/>
          <p:cNvSpPr txBox="1">
            <a:spLocks/>
          </p:cNvSpPr>
          <p:nvPr/>
        </p:nvSpPr>
        <p:spPr>
          <a:xfrm>
            <a:off x="0" y="118372"/>
            <a:ext cx="6588224" cy="720080"/>
          </a:xfrm>
          <a:prstGeom prst="rect">
            <a:avLst/>
          </a:prstGeom>
          <a:noFill/>
          <a:ln w="25400">
            <a:noFill/>
          </a:ln>
        </p:spPr>
        <p:txBody>
          <a:bodyPr vert="horz" lIns="91440" tIns="45720" rIns="91440" bIns="45720" rtlCol="0" anchor="ctr">
            <a:normAutofit/>
          </a:bodyPr>
          <a:lstStyle/>
          <a:p>
            <a:pPr lvl="0">
              <a:spcBef>
                <a:spcPct val="0"/>
              </a:spcBef>
              <a:defRPr/>
            </a:pPr>
            <a:r>
              <a:rPr lang="ja-JP" altLang="en-US" sz="3000" b="1" dirty="0" smtClean="0"/>
              <a:t>２－１　施設の長寿命化の施工事例</a:t>
            </a:r>
            <a:endParaRPr lang="ja-JP" altLang="en-US" sz="3000" b="1" dirty="0" smtClean="0">
              <a:latin typeface="ＭＳ Ｐゴシック" pitchFamily="50" charset="-128"/>
              <a:ea typeface="ＭＳ Ｐゴシック" pitchFamily="50" charset="-128"/>
            </a:endParaRPr>
          </a:p>
          <a:p>
            <a:pPr>
              <a:spcBef>
                <a:spcPct val="0"/>
              </a:spcBef>
              <a:defRPr/>
            </a:pPr>
            <a:endParaRPr lang="ja-JP" altLang="en-US" sz="2400" b="1" dirty="0" smtClean="0">
              <a:solidFill>
                <a:prstClr val="black"/>
              </a:solidFill>
              <a:latin typeface="ＭＳ Ｐゴシック" pitchFamily="50" charset="-128"/>
            </a:endParaRPr>
          </a:p>
        </p:txBody>
      </p:sp>
      <p:sp>
        <p:nvSpPr>
          <p:cNvPr id="8" name="タイトル 1"/>
          <p:cNvSpPr>
            <a:spLocks noGrp="1"/>
          </p:cNvSpPr>
          <p:nvPr>
            <p:ph type="title"/>
          </p:nvPr>
        </p:nvSpPr>
        <p:spPr>
          <a:xfrm>
            <a:off x="467544" y="404664"/>
            <a:ext cx="8363272" cy="720080"/>
          </a:xfrm>
        </p:spPr>
        <p:txBody>
          <a:bodyPr>
            <a:normAutofit/>
          </a:bodyPr>
          <a:lstStyle/>
          <a:p>
            <a:r>
              <a:rPr kumimoji="1" lang="ja-JP" altLang="en-US" sz="2400" dirty="0" smtClean="0"/>
              <a:t>農道舗装・水路・ため池整備</a:t>
            </a:r>
            <a:endParaRPr kumimoji="1" lang="ja-JP" altLang="en-US" sz="2400" dirty="0"/>
          </a:p>
        </p:txBody>
      </p:sp>
      <p:pic>
        <p:nvPicPr>
          <p:cNvPr id="9" name="Picture 6"/>
          <p:cNvPicPr>
            <a:picLocks noChangeAspect="1" noChangeArrowheads="1"/>
          </p:cNvPicPr>
          <p:nvPr/>
        </p:nvPicPr>
        <p:blipFill>
          <a:blip r:embed="rId2" cstate="print"/>
          <a:srcRect/>
          <a:stretch>
            <a:fillRect/>
          </a:stretch>
        </p:blipFill>
        <p:spPr bwMode="auto">
          <a:xfrm>
            <a:off x="971600" y="980728"/>
            <a:ext cx="3174925" cy="2376264"/>
          </a:xfrm>
          <a:prstGeom prst="rect">
            <a:avLst/>
          </a:prstGeom>
          <a:noFill/>
          <a:ln w="9525">
            <a:noFill/>
            <a:miter lim="800000"/>
            <a:headEnd/>
            <a:tailEnd/>
          </a:ln>
        </p:spPr>
      </p:pic>
      <p:pic>
        <p:nvPicPr>
          <p:cNvPr id="10" name="Picture 2" descr="U:\07_保全技術課\17 農地・水保全関係\02★Ｈ２５年度\【★抽出検査結果★】\2)農地・水抽出検査【佐賀県】\武雄市（和泉）\④上野区\DSCF407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60032" y="980728"/>
            <a:ext cx="3168352" cy="2376264"/>
          </a:xfrm>
          <a:prstGeom prst="rect">
            <a:avLst/>
          </a:prstGeom>
          <a:noFill/>
        </p:spPr>
      </p:pic>
      <p:sp>
        <p:nvSpPr>
          <p:cNvPr id="11" name="テキスト ボックス 10"/>
          <p:cNvSpPr txBox="1"/>
          <p:nvPr/>
        </p:nvSpPr>
        <p:spPr>
          <a:xfrm>
            <a:off x="971600" y="3356992"/>
            <a:ext cx="3096344" cy="369332"/>
          </a:xfrm>
          <a:prstGeom prst="rect">
            <a:avLst/>
          </a:prstGeom>
          <a:noFill/>
        </p:spPr>
        <p:txBody>
          <a:bodyPr wrap="square" rtlCol="0">
            <a:spAutoFit/>
          </a:bodyPr>
          <a:lstStyle/>
          <a:p>
            <a:pPr algn="ctr"/>
            <a:r>
              <a:rPr lang="ja-JP" altLang="en-US" dirty="0" smtClean="0">
                <a:solidFill>
                  <a:prstClr val="black"/>
                </a:solidFill>
              </a:rPr>
              <a:t>アスファルト舗装</a:t>
            </a:r>
            <a:endParaRPr lang="ja-JP" altLang="en-US" sz="1400" dirty="0">
              <a:solidFill>
                <a:prstClr val="black"/>
              </a:solidFill>
            </a:endParaRPr>
          </a:p>
        </p:txBody>
      </p:sp>
      <p:sp>
        <p:nvSpPr>
          <p:cNvPr id="12" name="テキスト ボックス 11"/>
          <p:cNvSpPr txBox="1"/>
          <p:nvPr/>
        </p:nvSpPr>
        <p:spPr>
          <a:xfrm>
            <a:off x="4788024" y="3356992"/>
            <a:ext cx="4032448" cy="369332"/>
          </a:xfrm>
          <a:prstGeom prst="rect">
            <a:avLst/>
          </a:prstGeom>
          <a:noFill/>
        </p:spPr>
        <p:txBody>
          <a:bodyPr wrap="square" rtlCol="0">
            <a:spAutoFit/>
          </a:bodyPr>
          <a:lstStyle/>
          <a:p>
            <a:pPr algn="ctr"/>
            <a:r>
              <a:rPr lang="ja-JP" altLang="en-US" dirty="0" smtClean="0">
                <a:solidFill>
                  <a:prstClr val="black"/>
                </a:solidFill>
              </a:rPr>
              <a:t>コンクリート舗装＋水路更新（自主施工）</a:t>
            </a:r>
            <a:endParaRPr lang="ja-JP" altLang="en-US" sz="1400" dirty="0">
              <a:solidFill>
                <a:prstClr val="black"/>
              </a:solidFill>
            </a:endParaRPr>
          </a:p>
        </p:txBody>
      </p:sp>
      <p:pic>
        <p:nvPicPr>
          <p:cNvPr id="13"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71600" y="3933056"/>
            <a:ext cx="3168352" cy="2376264"/>
          </a:xfrm>
          <a:prstGeom prst="rect">
            <a:avLst/>
          </a:prstGeom>
          <a:noFill/>
          <a:ln w="9525">
            <a:noFill/>
            <a:miter lim="800000"/>
            <a:headEnd/>
            <a:tailEnd/>
          </a:ln>
        </p:spPr>
      </p:pic>
      <p:sp>
        <p:nvSpPr>
          <p:cNvPr id="14" name="テキスト ボックス 13"/>
          <p:cNvSpPr txBox="1"/>
          <p:nvPr/>
        </p:nvSpPr>
        <p:spPr>
          <a:xfrm>
            <a:off x="827584" y="6273225"/>
            <a:ext cx="3456384" cy="369332"/>
          </a:xfrm>
          <a:prstGeom prst="rect">
            <a:avLst/>
          </a:prstGeom>
          <a:noFill/>
        </p:spPr>
        <p:txBody>
          <a:bodyPr wrap="square" rtlCol="0">
            <a:spAutoFit/>
          </a:bodyPr>
          <a:lstStyle/>
          <a:p>
            <a:pPr algn="ctr"/>
            <a:r>
              <a:rPr lang="ja-JP" altLang="en-US" dirty="0" smtClean="0">
                <a:solidFill>
                  <a:prstClr val="black"/>
                </a:solidFill>
              </a:rPr>
              <a:t>ため池防護柵整備</a:t>
            </a:r>
            <a:endParaRPr lang="ja-JP" altLang="en-US" sz="1400" dirty="0">
              <a:solidFill>
                <a:prstClr val="black"/>
              </a:solidFill>
            </a:endParaRPr>
          </a:p>
        </p:txBody>
      </p:sp>
      <p:pic>
        <p:nvPicPr>
          <p:cNvPr id="15"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60032" y="3929372"/>
            <a:ext cx="3168352" cy="2379948"/>
          </a:xfrm>
          <a:prstGeom prst="rect">
            <a:avLst/>
          </a:prstGeom>
          <a:noFill/>
          <a:ln w="9525">
            <a:noFill/>
            <a:miter lim="800000"/>
            <a:headEnd/>
            <a:tailEnd/>
          </a:ln>
        </p:spPr>
      </p:pic>
      <p:sp>
        <p:nvSpPr>
          <p:cNvPr id="16" name="テキスト ボックス 15"/>
          <p:cNvSpPr txBox="1"/>
          <p:nvPr/>
        </p:nvSpPr>
        <p:spPr>
          <a:xfrm>
            <a:off x="5292080" y="6273225"/>
            <a:ext cx="3096344" cy="369332"/>
          </a:xfrm>
          <a:prstGeom prst="rect">
            <a:avLst/>
          </a:prstGeom>
          <a:noFill/>
        </p:spPr>
        <p:txBody>
          <a:bodyPr wrap="square" rtlCol="0">
            <a:spAutoFit/>
          </a:bodyPr>
          <a:lstStyle/>
          <a:p>
            <a:pPr algn="ctr"/>
            <a:r>
              <a:rPr lang="ja-JP" altLang="en-US" dirty="0" smtClean="0">
                <a:solidFill>
                  <a:prstClr val="black"/>
                </a:solidFill>
              </a:rPr>
              <a:t>ゲート更新整備</a:t>
            </a:r>
            <a:endParaRPr lang="ja-JP" altLang="en-US" sz="1400" dirty="0">
              <a:solidFill>
                <a:prstClr val="black"/>
              </a:solidFill>
            </a:endParaRPr>
          </a:p>
        </p:txBody>
      </p:sp>
    </p:spTree>
    <p:extLst>
      <p:ext uri="{BB962C8B-B14F-4D97-AF65-F5344CB8AC3E}">
        <p14:creationId xmlns:p14="http://schemas.microsoft.com/office/powerpoint/2010/main" val="34102951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67545" y="959148"/>
            <a:ext cx="8229600" cy="432048"/>
          </a:xfrm>
        </p:spPr>
        <p:txBody>
          <a:bodyPr>
            <a:normAutofit lnSpcReduction="10000"/>
          </a:bodyPr>
          <a:lstStyle/>
          <a:p>
            <a:pPr marL="0" indent="0" algn="ctr">
              <a:buNone/>
            </a:pPr>
            <a:r>
              <a:rPr kumimoji="1" lang="ja-JP" altLang="en-US" sz="2400" dirty="0" smtClean="0"/>
              <a:t>水路側壁の補修</a:t>
            </a:r>
            <a:endParaRPr kumimoji="1" lang="ja-JP" altLang="en-US" sz="2400" dirty="0"/>
          </a:p>
        </p:txBody>
      </p:sp>
      <p:sp>
        <p:nvSpPr>
          <p:cNvPr id="4" name="タイトル 1"/>
          <p:cNvSpPr txBox="1">
            <a:spLocks noGrp="1"/>
          </p:cNvSpPr>
          <p:nvPr>
            <p:ph type="title"/>
          </p:nvPr>
        </p:nvSpPr>
        <p:spPr>
          <a:xfrm>
            <a:off x="107504" y="143481"/>
            <a:ext cx="8229600" cy="490066"/>
          </a:xfrm>
          <a:prstGeom prst="rect">
            <a:avLst/>
          </a:prstGeom>
          <a:noFill/>
          <a:ln w="25400">
            <a:noFill/>
          </a:ln>
        </p:spPr>
        <p:txBody>
          <a:bodyPr vert="horz" lIns="91440" tIns="45720" rIns="91440" bIns="45720" rtlCol="0" anchor="ctr">
            <a:noAutofit/>
          </a:bodyPr>
          <a:lstStyle/>
          <a:p>
            <a:pPr lvl="0" algn="l">
              <a:spcBef>
                <a:spcPct val="0"/>
              </a:spcBef>
              <a:defRPr/>
            </a:pPr>
            <a:r>
              <a:rPr lang="ja-JP" altLang="en-US" sz="3000" b="1" dirty="0" smtClean="0"/>
              <a:t>２－２　資源向上活動（共同）の施工事例</a:t>
            </a:r>
            <a:endParaRPr lang="ja-JP" altLang="en-US" sz="3000" b="1" dirty="0" smtClean="0">
              <a:solidFill>
                <a:prstClr val="black"/>
              </a:solidFill>
              <a:latin typeface="ＭＳ Ｐゴシック" pitchFamily="50" charset="-128"/>
            </a:endParaRPr>
          </a:p>
        </p:txBody>
      </p:sp>
      <p:sp>
        <p:nvSpPr>
          <p:cNvPr id="7" name="右矢印 6"/>
          <p:cNvSpPr/>
          <p:nvPr/>
        </p:nvSpPr>
        <p:spPr>
          <a:xfrm>
            <a:off x="4362201" y="2792374"/>
            <a:ext cx="504000" cy="36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589" y="1408518"/>
            <a:ext cx="3620014" cy="2592000"/>
          </a:xfrm>
          <a:prstGeom prst="rect">
            <a:avLst/>
          </a:prstGeom>
        </p:spPr>
      </p:pic>
      <p:pic>
        <p:nvPicPr>
          <p:cNvPr id="12" name="図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64353" y="1397539"/>
            <a:ext cx="3632777" cy="2592000"/>
          </a:xfrm>
          <a:prstGeom prst="rect">
            <a:avLst/>
          </a:prstGeom>
          <a:solidFill>
            <a:srgbClr val="FF66FF"/>
          </a:solidFill>
        </p:spPr>
      </p:pic>
      <p:pic>
        <p:nvPicPr>
          <p:cNvPr id="13" name="図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4068" y="4193551"/>
            <a:ext cx="3657600" cy="2592000"/>
          </a:xfrm>
          <a:prstGeom prst="rect">
            <a:avLst/>
          </a:prstGeom>
        </p:spPr>
      </p:pic>
      <p:pic>
        <p:nvPicPr>
          <p:cNvPr id="14" name="図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67890" y="4193551"/>
            <a:ext cx="3629240" cy="2592000"/>
          </a:xfrm>
          <a:prstGeom prst="rect">
            <a:avLst/>
          </a:prstGeom>
        </p:spPr>
      </p:pic>
      <p:sp>
        <p:nvSpPr>
          <p:cNvPr id="15" name="右矢印 14"/>
          <p:cNvSpPr/>
          <p:nvPr/>
        </p:nvSpPr>
        <p:spPr>
          <a:xfrm>
            <a:off x="4369568" y="5309551"/>
            <a:ext cx="504000" cy="36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8531765" y="6367824"/>
            <a:ext cx="539552" cy="417727"/>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prstClr val="black"/>
                </a:solidFill>
              </a:rPr>
              <a:t>４９</a:t>
            </a:r>
          </a:p>
        </p:txBody>
      </p:sp>
    </p:spTree>
    <p:extLst>
      <p:ext uri="{BB962C8B-B14F-4D97-AF65-F5344CB8AC3E}">
        <p14:creationId xmlns:p14="http://schemas.microsoft.com/office/powerpoint/2010/main" val="36949386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532440" y="7200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prstClr val="black"/>
                </a:solidFill>
              </a:rPr>
              <a:t>５０</a:t>
            </a:r>
            <a:endParaRPr lang="ja-JP" altLang="en-US" dirty="0">
              <a:solidFill>
                <a:prstClr val="black"/>
              </a:solidFill>
            </a:endParaRPr>
          </a:p>
        </p:txBody>
      </p:sp>
      <p:sp>
        <p:nvSpPr>
          <p:cNvPr id="7" name="タイトル 1"/>
          <p:cNvSpPr txBox="1">
            <a:spLocks/>
          </p:cNvSpPr>
          <p:nvPr/>
        </p:nvSpPr>
        <p:spPr>
          <a:xfrm>
            <a:off x="107504" y="-63388"/>
            <a:ext cx="6912768" cy="720080"/>
          </a:xfrm>
          <a:prstGeom prst="rect">
            <a:avLst/>
          </a:prstGeom>
          <a:noFill/>
          <a:ln w="25400">
            <a:noFill/>
          </a:ln>
        </p:spPr>
        <p:txBody>
          <a:bodyPr vert="horz" lIns="91440" tIns="45720" rIns="91440" bIns="45720" rtlCol="0" anchor="ctr">
            <a:normAutofit/>
          </a:bodyPr>
          <a:lstStyle/>
          <a:p>
            <a:pPr lvl="0">
              <a:spcBef>
                <a:spcPct val="0"/>
              </a:spcBef>
              <a:defRPr/>
            </a:pPr>
            <a:r>
              <a:rPr lang="ja-JP" altLang="en-US" sz="3000" b="1" dirty="0" smtClean="0"/>
              <a:t>２－２　資源向上活動（共同）の施工事例</a:t>
            </a:r>
            <a:endParaRPr lang="ja-JP" altLang="en-US" sz="3000" b="1" dirty="0" smtClean="0">
              <a:solidFill>
                <a:prstClr val="black"/>
              </a:solidFill>
              <a:latin typeface="ＭＳ Ｐゴシック" pitchFamily="50" charset="-128"/>
            </a:endParaRPr>
          </a:p>
        </p:txBody>
      </p:sp>
      <p:sp>
        <p:nvSpPr>
          <p:cNvPr id="8" name="タイトル 1"/>
          <p:cNvSpPr txBox="1">
            <a:spLocks/>
          </p:cNvSpPr>
          <p:nvPr/>
        </p:nvSpPr>
        <p:spPr>
          <a:xfrm>
            <a:off x="467544" y="620688"/>
            <a:ext cx="8229600" cy="562074"/>
          </a:xfrm>
          <a:prstGeom prst="rect">
            <a:avLst/>
          </a:prstGeom>
        </p:spPr>
        <p:txBody>
          <a:bodyPr vert="horz" lIns="91440" tIns="45720" rIns="91440" bIns="45720" rtlCol="0" anchor="ctr">
            <a:noAutofit/>
          </a:bodyPr>
          <a:lstStyle/>
          <a:p>
            <a:pPr algn="ctr">
              <a:spcBef>
                <a:spcPct val="0"/>
              </a:spcBef>
              <a:defRPr/>
            </a:pPr>
            <a:r>
              <a:rPr lang="ja-JP" altLang="en-US" sz="2400" dirty="0" smtClean="0">
                <a:solidFill>
                  <a:prstClr val="black"/>
                </a:solidFill>
              </a:rPr>
              <a:t>水路法面整備</a:t>
            </a:r>
            <a:endParaRPr lang="ja-JP" altLang="en-US" sz="2400" dirty="0">
              <a:solidFill>
                <a:prstClr val="black"/>
              </a:solidFill>
            </a:endParaRPr>
          </a:p>
        </p:txBody>
      </p:sp>
      <p:sp>
        <p:nvSpPr>
          <p:cNvPr id="9" name="テキスト ボックス 8"/>
          <p:cNvSpPr txBox="1"/>
          <p:nvPr/>
        </p:nvSpPr>
        <p:spPr>
          <a:xfrm>
            <a:off x="-144016" y="1196752"/>
            <a:ext cx="8892480" cy="461665"/>
          </a:xfrm>
          <a:prstGeom prst="rect">
            <a:avLst/>
          </a:prstGeom>
          <a:noFill/>
        </p:spPr>
        <p:txBody>
          <a:bodyPr wrap="square" rtlCol="0">
            <a:spAutoFit/>
          </a:bodyPr>
          <a:lstStyle/>
          <a:p>
            <a:pPr algn="ctr"/>
            <a:r>
              <a:rPr lang="ja-JP" altLang="en-US" sz="2400" dirty="0" smtClean="0">
                <a:solidFill>
                  <a:prstClr val="black"/>
                </a:solidFill>
              </a:rPr>
              <a:t>（グラウンドカバープランツ）</a:t>
            </a:r>
            <a:endParaRPr lang="ja-JP" altLang="en-US" sz="1400" dirty="0">
              <a:solidFill>
                <a:prstClr val="black"/>
              </a:solidFill>
            </a:endParaRPr>
          </a:p>
        </p:txBody>
      </p:sp>
      <p:sp>
        <p:nvSpPr>
          <p:cNvPr id="14" name="テキスト ボックス 13"/>
          <p:cNvSpPr txBox="1"/>
          <p:nvPr/>
        </p:nvSpPr>
        <p:spPr>
          <a:xfrm>
            <a:off x="251520" y="4725144"/>
            <a:ext cx="3816424" cy="400110"/>
          </a:xfrm>
          <a:prstGeom prst="rect">
            <a:avLst/>
          </a:prstGeom>
          <a:noFill/>
        </p:spPr>
        <p:txBody>
          <a:bodyPr wrap="square" rtlCol="0">
            <a:spAutoFit/>
          </a:bodyPr>
          <a:lstStyle/>
          <a:p>
            <a:pPr algn="ctr"/>
            <a:r>
              <a:rPr lang="ja-JP" altLang="en-US" sz="2000" dirty="0" smtClean="0">
                <a:solidFill>
                  <a:prstClr val="black"/>
                </a:solidFill>
              </a:rPr>
              <a:t>クラピア</a:t>
            </a:r>
            <a:endParaRPr lang="en-US" altLang="ja-JP" sz="2000" dirty="0" smtClean="0">
              <a:solidFill>
                <a:prstClr val="black"/>
              </a:solidFill>
            </a:endParaRPr>
          </a:p>
        </p:txBody>
      </p:sp>
      <p:pic>
        <p:nvPicPr>
          <p:cNvPr id="307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1772816"/>
            <a:ext cx="3899300" cy="2952328"/>
          </a:xfrm>
          <a:prstGeom prst="rect">
            <a:avLst/>
          </a:prstGeom>
          <a:noFill/>
          <a:ln w="9525">
            <a:noFill/>
            <a:miter lim="800000"/>
            <a:headEnd/>
            <a:tailEnd/>
          </a:ln>
        </p:spPr>
      </p:pic>
      <p:sp>
        <p:nvSpPr>
          <p:cNvPr id="12" name="テキスト ボックス 11"/>
          <p:cNvSpPr txBox="1"/>
          <p:nvPr/>
        </p:nvSpPr>
        <p:spPr>
          <a:xfrm>
            <a:off x="323528" y="5517232"/>
            <a:ext cx="8064896" cy="923330"/>
          </a:xfrm>
          <a:prstGeom prst="rect">
            <a:avLst/>
          </a:prstGeom>
          <a:noFill/>
        </p:spPr>
        <p:txBody>
          <a:bodyPr wrap="square" rtlCol="0">
            <a:spAutoFit/>
          </a:bodyPr>
          <a:lstStyle/>
          <a:p>
            <a:r>
              <a:rPr lang="en-US" altLang="ja-JP" dirty="0" smtClean="0">
                <a:solidFill>
                  <a:prstClr val="black"/>
                </a:solidFill>
              </a:rPr>
              <a:t>※</a:t>
            </a:r>
            <a:r>
              <a:rPr lang="ja-JP" altLang="en-US" dirty="0" smtClean="0">
                <a:solidFill>
                  <a:prstClr val="black"/>
                </a:solidFill>
              </a:rPr>
              <a:t>グラウンドカバープランツ・・・・地面を覆うように繁茂する被覆植物で雑草の侵入</a:t>
            </a:r>
            <a:endParaRPr lang="en-US" altLang="ja-JP" dirty="0" smtClean="0">
              <a:solidFill>
                <a:prstClr val="black"/>
              </a:solidFill>
            </a:endParaRPr>
          </a:p>
          <a:p>
            <a:r>
              <a:rPr lang="ja-JP" altLang="en-US" dirty="0">
                <a:solidFill>
                  <a:prstClr val="black"/>
                </a:solidFill>
              </a:rPr>
              <a:t>　</a:t>
            </a:r>
            <a:r>
              <a:rPr lang="ja-JP" altLang="en-US" dirty="0" smtClean="0">
                <a:solidFill>
                  <a:prstClr val="black"/>
                </a:solidFill>
              </a:rPr>
              <a:t>の低減や土壌流亡を抑制し、維持管理の省力化に繋がる。（クラピア、高麗芝</a:t>
            </a:r>
            <a:endParaRPr lang="en-US" altLang="ja-JP" dirty="0" smtClean="0">
              <a:solidFill>
                <a:prstClr val="black"/>
              </a:solidFill>
            </a:endParaRPr>
          </a:p>
          <a:p>
            <a:r>
              <a:rPr lang="ja-JP" altLang="en-US" dirty="0">
                <a:solidFill>
                  <a:prstClr val="black"/>
                </a:solidFill>
              </a:rPr>
              <a:t>　</a:t>
            </a:r>
            <a:r>
              <a:rPr lang="en-US" altLang="ja-JP" dirty="0" err="1" smtClean="0">
                <a:solidFill>
                  <a:prstClr val="black"/>
                </a:solidFill>
              </a:rPr>
              <a:t>etc</a:t>
            </a:r>
            <a:r>
              <a:rPr lang="ja-JP" altLang="en-US" dirty="0" smtClean="0">
                <a:solidFill>
                  <a:prstClr val="black"/>
                </a:solidFill>
              </a:rPr>
              <a:t>）</a:t>
            </a:r>
            <a:endParaRPr lang="en-US" altLang="ja-JP" dirty="0" smtClean="0">
              <a:solidFill>
                <a:prstClr val="black"/>
              </a:solidFill>
            </a:endParaRP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55976" y="1772816"/>
            <a:ext cx="4036800" cy="2952328"/>
          </a:xfrm>
          <a:prstGeom prst="rect">
            <a:avLst/>
          </a:prstGeom>
          <a:noFill/>
          <a:ln w="9525">
            <a:noFill/>
            <a:miter lim="800000"/>
            <a:headEnd/>
            <a:tailEnd/>
          </a:ln>
        </p:spPr>
      </p:pic>
      <p:sp>
        <p:nvSpPr>
          <p:cNvPr id="15" name="テキスト ボックス 14"/>
          <p:cNvSpPr txBox="1"/>
          <p:nvPr/>
        </p:nvSpPr>
        <p:spPr>
          <a:xfrm>
            <a:off x="4572000" y="4763244"/>
            <a:ext cx="3816424" cy="400110"/>
          </a:xfrm>
          <a:prstGeom prst="rect">
            <a:avLst/>
          </a:prstGeom>
          <a:noFill/>
        </p:spPr>
        <p:txBody>
          <a:bodyPr wrap="square" rtlCol="0">
            <a:spAutoFit/>
          </a:bodyPr>
          <a:lstStyle/>
          <a:p>
            <a:pPr algn="ctr"/>
            <a:r>
              <a:rPr lang="ja-JP" altLang="en-US" sz="2000" dirty="0" smtClean="0">
                <a:solidFill>
                  <a:prstClr val="black"/>
                </a:solidFill>
              </a:rPr>
              <a:t>高麗芝</a:t>
            </a:r>
            <a:endParaRPr lang="en-US" altLang="ja-JP" sz="2000" dirty="0" smtClean="0">
              <a:solidFill>
                <a:prstClr val="black"/>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67544" y="980728"/>
            <a:ext cx="3744416" cy="2816178"/>
          </a:xfrm>
          <a:prstGeom prst="rect">
            <a:avLst/>
          </a:prstGeom>
          <a:noFill/>
          <a:ln w="9525">
            <a:noFill/>
            <a:miter lim="800000"/>
            <a:headEnd/>
            <a:tailEnd/>
          </a:ln>
        </p:spPr>
      </p:pic>
      <p:sp>
        <p:nvSpPr>
          <p:cNvPr id="5" name="テキスト ボックス 4"/>
          <p:cNvSpPr txBox="1"/>
          <p:nvPr/>
        </p:nvSpPr>
        <p:spPr>
          <a:xfrm>
            <a:off x="323528" y="3789040"/>
            <a:ext cx="3816424" cy="400110"/>
          </a:xfrm>
          <a:prstGeom prst="rect">
            <a:avLst/>
          </a:prstGeom>
          <a:noFill/>
        </p:spPr>
        <p:txBody>
          <a:bodyPr wrap="square" rtlCol="0">
            <a:spAutoFit/>
          </a:bodyPr>
          <a:lstStyle/>
          <a:p>
            <a:pPr algn="ctr"/>
            <a:r>
              <a:rPr lang="ja-JP" altLang="en-US" sz="2000" dirty="0" smtClean="0">
                <a:solidFill>
                  <a:prstClr val="black"/>
                </a:solidFill>
              </a:rPr>
              <a:t>センチピードグラス</a:t>
            </a:r>
            <a:endParaRPr lang="en-US" altLang="ja-JP" sz="2000" dirty="0" smtClean="0">
              <a:solidFill>
                <a:prstClr val="black"/>
              </a:solidFill>
            </a:endParaRPr>
          </a:p>
        </p:txBody>
      </p:sp>
      <p:pic>
        <p:nvPicPr>
          <p:cNvPr id="6"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4008" y="980728"/>
            <a:ext cx="3595563" cy="2736304"/>
          </a:xfrm>
          <a:prstGeom prst="rect">
            <a:avLst/>
          </a:prstGeom>
          <a:noFill/>
          <a:ln w="9525">
            <a:noFill/>
            <a:miter lim="800000"/>
            <a:headEnd/>
            <a:tailEnd/>
          </a:ln>
        </p:spPr>
      </p:pic>
      <p:sp>
        <p:nvSpPr>
          <p:cNvPr id="7" name="テキスト ボックス 6"/>
          <p:cNvSpPr txBox="1"/>
          <p:nvPr/>
        </p:nvSpPr>
        <p:spPr>
          <a:xfrm>
            <a:off x="3563888" y="548680"/>
            <a:ext cx="5580112" cy="461665"/>
          </a:xfrm>
          <a:prstGeom prst="rect">
            <a:avLst/>
          </a:prstGeom>
          <a:noFill/>
        </p:spPr>
        <p:txBody>
          <a:bodyPr wrap="square" rtlCol="0">
            <a:spAutoFit/>
          </a:bodyPr>
          <a:lstStyle/>
          <a:p>
            <a:pPr algn="ctr"/>
            <a:r>
              <a:rPr lang="ja-JP" altLang="en-US" sz="2400" dirty="0" smtClean="0">
                <a:solidFill>
                  <a:prstClr val="black"/>
                </a:solidFill>
              </a:rPr>
              <a:t>（防草シート）</a:t>
            </a:r>
            <a:endParaRPr lang="ja-JP" altLang="en-US" sz="1400" dirty="0">
              <a:solidFill>
                <a:prstClr val="black"/>
              </a:solidFill>
            </a:endParaRPr>
          </a:p>
        </p:txBody>
      </p:sp>
      <p:sp>
        <p:nvSpPr>
          <p:cNvPr id="8" name="テキスト ボックス 7"/>
          <p:cNvSpPr txBox="1"/>
          <p:nvPr/>
        </p:nvSpPr>
        <p:spPr>
          <a:xfrm>
            <a:off x="-1980728" y="476672"/>
            <a:ext cx="8892480" cy="461665"/>
          </a:xfrm>
          <a:prstGeom prst="rect">
            <a:avLst/>
          </a:prstGeom>
          <a:noFill/>
        </p:spPr>
        <p:txBody>
          <a:bodyPr wrap="square" rtlCol="0">
            <a:spAutoFit/>
          </a:bodyPr>
          <a:lstStyle/>
          <a:p>
            <a:pPr algn="ctr"/>
            <a:r>
              <a:rPr lang="ja-JP" altLang="en-US" sz="2400" dirty="0" smtClean="0">
                <a:solidFill>
                  <a:prstClr val="black"/>
                </a:solidFill>
              </a:rPr>
              <a:t>（グラウンドカバープランツ）</a:t>
            </a:r>
            <a:endParaRPr lang="ja-JP" altLang="en-US" sz="1400" dirty="0">
              <a:solidFill>
                <a:prstClr val="black"/>
              </a:solidFill>
            </a:endParaRPr>
          </a:p>
        </p:txBody>
      </p:sp>
      <p:sp>
        <p:nvSpPr>
          <p:cNvPr id="9" name="テキスト ボックス 8"/>
          <p:cNvSpPr txBox="1"/>
          <p:nvPr/>
        </p:nvSpPr>
        <p:spPr>
          <a:xfrm>
            <a:off x="-234280" y="4258013"/>
            <a:ext cx="8892480" cy="461665"/>
          </a:xfrm>
          <a:prstGeom prst="rect">
            <a:avLst/>
          </a:prstGeom>
          <a:noFill/>
        </p:spPr>
        <p:txBody>
          <a:bodyPr wrap="square" rtlCol="0">
            <a:spAutoFit/>
          </a:bodyPr>
          <a:lstStyle/>
          <a:p>
            <a:pPr algn="ctr"/>
            <a:r>
              <a:rPr lang="ja-JP" altLang="en-US" sz="2400" dirty="0" smtClean="0">
                <a:solidFill>
                  <a:prstClr val="black"/>
                </a:solidFill>
              </a:rPr>
              <a:t>各工法参考単価</a:t>
            </a:r>
            <a:endParaRPr lang="ja-JP" altLang="en-US" sz="2400" dirty="0">
              <a:solidFill>
                <a:prstClr val="black"/>
              </a:solidFill>
            </a:endParaRPr>
          </a:p>
        </p:txBody>
      </p:sp>
      <p:pic>
        <p:nvPicPr>
          <p:cNvPr id="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15616" y="4744789"/>
            <a:ext cx="5904656" cy="1780555"/>
          </a:xfrm>
          <a:prstGeom prst="rect">
            <a:avLst/>
          </a:prstGeom>
          <a:noFill/>
          <a:ln w="9525">
            <a:noFill/>
            <a:miter lim="800000"/>
            <a:headEnd/>
            <a:tailEnd/>
          </a:ln>
        </p:spPr>
      </p:pic>
      <p:sp>
        <p:nvSpPr>
          <p:cNvPr id="10" name="正方形/長方形 9"/>
          <p:cNvSpPr/>
          <p:nvPr/>
        </p:nvSpPr>
        <p:spPr>
          <a:xfrm>
            <a:off x="8532440" y="638132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prstClr val="black"/>
                </a:solidFill>
              </a:rPr>
              <a:t>５１</a:t>
            </a:r>
            <a:endParaRPr lang="ja-JP" altLang="en-US" dirty="0">
              <a:solidFill>
                <a:prstClr val="black"/>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44624"/>
            <a:ext cx="9144000" cy="720080"/>
          </a:xfrm>
          <a:prstGeom prst="rect">
            <a:avLst/>
          </a:prstGeom>
          <a:noFill/>
          <a:ln w="25400">
            <a:noFill/>
          </a:ln>
        </p:spPr>
        <p:txBody>
          <a:bodyPr vert="horz" lIns="91440" tIns="45720" rIns="91440" bIns="45720" rtlCol="0" anchor="ctr">
            <a:normAutofit/>
          </a:bodyPr>
          <a:lstStyle/>
          <a:p>
            <a:pPr lvl="0">
              <a:spcBef>
                <a:spcPct val="0"/>
              </a:spcBef>
              <a:defRPr/>
            </a:pPr>
            <a:r>
              <a:rPr lang="ja-JP" altLang="en-US" sz="3000" b="1" dirty="0" smtClean="0"/>
              <a:t>２－３　抽出検査で確認された施工不具合の事例</a:t>
            </a:r>
            <a:endParaRPr kumimoji="1" lang="ja-JP" altLang="en-US" sz="3000" b="1" i="0" u="none" strike="noStrike" kern="1200" cap="none" spc="0" normalizeH="0" baseline="0" noProof="0" dirty="0" smtClean="0">
              <a:ln>
                <a:noFill/>
              </a:ln>
              <a:solidFill>
                <a:schemeClr val="tx1"/>
              </a:solidFill>
              <a:effectLst/>
              <a:uLnTx/>
              <a:uFillTx/>
              <a:latin typeface="ＭＳ Ｐゴシック" pitchFamily="50" charset="-128"/>
              <a:ea typeface="ＭＳ Ｐゴシック" pitchFamily="50" charset="-128"/>
              <a:cs typeface="+mj-cs"/>
            </a:endParaRPr>
          </a:p>
        </p:txBody>
      </p:sp>
      <p:pic>
        <p:nvPicPr>
          <p:cNvPr id="4097" name="Picture 1"/>
          <p:cNvPicPr>
            <a:picLocks noChangeAspect="1" noChangeArrowheads="1"/>
          </p:cNvPicPr>
          <p:nvPr/>
        </p:nvPicPr>
        <p:blipFill>
          <a:blip r:embed="rId2" cstate="print"/>
          <a:srcRect/>
          <a:stretch>
            <a:fillRect/>
          </a:stretch>
        </p:blipFill>
        <p:spPr bwMode="auto">
          <a:xfrm>
            <a:off x="0" y="953344"/>
            <a:ext cx="9144000" cy="5904656"/>
          </a:xfrm>
          <a:prstGeom prst="rect">
            <a:avLst/>
          </a:prstGeom>
          <a:solidFill>
            <a:schemeClr val="bg2">
              <a:lumMod val="75000"/>
            </a:schemeClr>
          </a:solidFill>
          <a:ln w="9525">
            <a:noFill/>
            <a:miter lim="800000"/>
            <a:headEnd/>
            <a:tailEnd/>
          </a:ln>
        </p:spPr>
      </p:pic>
      <p:sp>
        <p:nvSpPr>
          <p:cNvPr id="6" name="正方形/長方形 5"/>
          <p:cNvSpPr/>
          <p:nvPr/>
        </p:nvSpPr>
        <p:spPr>
          <a:xfrm>
            <a:off x="8532440" y="7200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５２</a:t>
            </a:r>
            <a:endParaRPr kumimoji="1" lang="ja-JP" altLang="en-US" dirty="0">
              <a:solidFill>
                <a:schemeClr val="tx1"/>
              </a:solidFill>
            </a:endParaRPr>
          </a:p>
        </p:txBody>
      </p:sp>
      <p:cxnSp>
        <p:nvCxnSpPr>
          <p:cNvPr id="8" name="直線矢印コネクタ 7"/>
          <p:cNvCxnSpPr/>
          <p:nvPr/>
        </p:nvCxnSpPr>
        <p:spPr>
          <a:xfrm flipV="1">
            <a:off x="7596336" y="3212976"/>
            <a:ext cx="648072" cy="129614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6516216" y="4581128"/>
            <a:ext cx="2376264"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smtClean="0">
                <a:solidFill>
                  <a:srgbClr val="FF0000"/>
                </a:solidFill>
              </a:rPr>
              <a:t>目地材は、ｴﾗｽﾀｲﾄ（</a:t>
            </a:r>
            <a:r>
              <a:rPr kumimoji="1" lang="en-US" altLang="ja-JP" sz="1200" b="1" dirty="0" smtClean="0">
                <a:solidFill>
                  <a:srgbClr val="FF0000"/>
                </a:solidFill>
              </a:rPr>
              <a:t>t=10mm</a:t>
            </a:r>
            <a:r>
              <a:rPr kumimoji="1" lang="ja-JP" altLang="en-US" sz="1200" b="1" dirty="0" smtClean="0">
                <a:solidFill>
                  <a:srgbClr val="FF0000"/>
                </a:solidFill>
              </a:rPr>
              <a:t>）</a:t>
            </a:r>
            <a:endParaRPr kumimoji="1" lang="ja-JP" altLang="en-US" sz="1200" b="1" dirty="0">
              <a:solidFill>
                <a:srgbClr val="FF0000"/>
              </a:solidFill>
            </a:endParaRPr>
          </a:p>
        </p:txBody>
      </p:sp>
      <p:sp>
        <p:nvSpPr>
          <p:cNvPr id="2" name="テキスト ボックス 1"/>
          <p:cNvSpPr txBox="1"/>
          <p:nvPr/>
        </p:nvSpPr>
        <p:spPr>
          <a:xfrm>
            <a:off x="827584" y="1700808"/>
            <a:ext cx="184731" cy="369332"/>
          </a:xfrm>
          <a:prstGeom prst="rect">
            <a:avLst/>
          </a:prstGeom>
          <a:noFill/>
        </p:spPr>
        <p:txBody>
          <a:bodyPr wrap="none" rtlCol="0">
            <a:spAutoFit/>
          </a:bodyPr>
          <a:lstStyle/>
          <a:p>
            <a:endParaRPr kumimoji="1" lang="ja-JP" altLang="en-US" dirty="0"/>
          </a:p>
        </p:txBody>
      </p:sp>
      <p:sp>
        <p:nvSpPr>
          <p:cNvPr id="3" name="テキスト ボックス 2"/>
          <p:cNvSpPr txBox="1"/>
          <p:nvPr/>
        </p:nvSpPr>
        <p:spPr>
          <a:xfrm>
            <a:off x="301523" y="4225016"/>
            <a:ext cx="5963172" cy="1169551"/>
          </a:xfrm>
          <a:prstGeom prst="rect">
            <a:avLst/>
          </a:prstGeom>
          <a:solidFill>
            <a:schemeClr val="bg1"/>
          </a:solidFill>
        </p:spPr>
        <p:txBody>
          <a:bodyPr wrap="square" rtlCol="0">
            <a:spAutoFit/>
          </a:bodyPr>
          <a:lstStyle/>
          <a:p>
            <a:r>
              <a:rPr kumimoji="1" lang="ja-JP" altLang="en-US" sz="1400" b="1" dirty="0" smtClean="0"/>
              <a:t>＜不具合例＞</a:t>
            </a:r>
            <a:endParaRPr kumimoji="1" lang="en-US" altLang="ja-JP" sz="1400" b="1" dirty="0" smtClean="0"/>
          </a:p>
          <a:p>
            <a:r>
              <a:rPr lang="ja-JP" altLang="en-US" sz="1400" b="1" dirty="0" smtClean="0"/>
              <a:t>未舗装</a:t>
            </a:r>
            <a:r>
              <a:rPr lang="ja-JP" altLang="en-US" sz="1400" b="1" dirty="0"/>
              <a:t>道路</a:t>
            </a:r>
            <a:r>
              <a:rPr lang="ja-JP" altLang="en-US" sz="1400" b="1" dirty="0" smtClean="0"/>
              <a:t>のコンクリート舗装に当たっての事例。</a:t>
            </a:r>
            <a:endParaRPr lang="en-US" altLang="ja-JP" sz="1400" b="1" dirty="0" smtClean="0"/>
          </a:p>
          <a:p>
            <a:r>
              <a:rPr kumimoji="1" lang="ja-JP" altLang="en-US" sz="1400" b="1" dirty="0" smtClean="0"/>
              <a:t>舗装前の</a:t>
            </a:r>
            <a:r>
              <a:rPr kumimoji="1" lang="ja-JP" altLang="en-US" sz="1400" b="1" dirty="0"/>
              <a:t>転圧不足</a:t>
            </a:r>
            <a:r>
              <a:rPr kumimoji="1" lang="ja-JP" altLang="en-US" sz="1400" b="1" dirty="0" smtClean="0"/>
              <a:t>から沈下が生じ、目地板部の段差やクラックが生じた。</a:t>
            </a:r>
            <a:endParaRPr kumimoji="1" lang="en-US" altLang="ja-JP" sz="1400" b="1" dirty="0" smtClean="0"/>
          </a:p>
          <a:p>
            <a:r>
              <a:rPr lang="ja-JP" altLang="en-US" sz="1400" b="1" dirty="0" smtClean="0"/>
              <a:t>目地板の端部もコンクリート内に埋まった状態で一部にクラックが発生。</a:t>
            </a:r>
            <a:endParaRPr lang="en-US" altLang="ja-JP" sz="1400" b="1" dirty="0" smtClean="0"/>
          </a:p>
          <a:p>
            <a:endParaRPr kumimoji="1" lang="ja-JP" altLang="en-US" sz="1400" b="1" dirty="0"/>
          </a:p>
        </p:txBody>
      </p:sp>
      <p:sp>
        <p:nvSpPr>
          <p:cNvPr id="10" name="テキスト ボックス 9"/>
          <p:cNvSpPr txBox="1"/>
          <p:nvPr/>
        </p:nvSpPr>
        <p:spPr>
          <a:xfrm>
            <a:off x="301523" y="5876218"/>
            <a:ext cx="5963172" cy="954107"/>
          </a:xfrm>
          <a:prstGeom prst="rect">
            <a:avLst/>
          </a:prstGeom>
          <a:solidFill>
            <a:schemeClr val="bg1"/>
          </a:solidFill>
        </p:spPr>
        <p:txBody>
          <a:bodyPr wrap="square" rtlCol="0">
            <a:spAutoFit/>
          </a:bodyPr>
          <a:lstStyle/>
          <a:p>
            <a:r>
              <a:rPr kumimoji="1" lang="ja-JP" altLang="en-US" sz="1400" b="1" dirty="0" smtClean="0"/>
              <a:t>＜対応例＞</a:t>
            </a:r>
            <a:endParaRPr kumimoji="1" lang="en-US" altLang="ja-JP" sz="1400" b="1" dirty="0" smtClean="0"/>
          </a:p>
          <a:p>
            <a:r>
              <a:rPr kumimoji="1" lang="ja-JP" altLang="en-US" sz="1400" b="1" dirty="0" smtClean="0"/>
              <a:t>舗装前に車両等により、しっかりと転圧を行ってから施工することとした。</a:t>
            </a:r>
            <a:endParaRPr kumimoji="1" lang="en-US" altLang="ja-JP" sz="1400" b="1" dirty="0" smtClean="0"/>
          </a:p>
          <a:p>
            <a:r>
              <a:rPr lang="ja-JP" altLang="en-US" sz="1400" b="1" dirty="0" smtClean="0"/>
              <a:t>目地板</a:t>
            </a:r>
            <a:r>
              <a:rPr lang="ja-JP" altLang="en-US" sz="1400" b="1" dirty="0"/>
              <a:t>については</a:t>
            </a:r>
            <a:r>
              <a:rPr lang="ja-JP" altLang="en-US" sz="1400" b="1" dirty="0" smtClean="0"/>
              <a:t>、計画幅によりあらかじめ板材を準備していることから、</a:t>
            </a:r>
            <a:endParaRPr lang="en-US" altLang="ja-JP" sz="1400" b="1" dirty="0" smtClean="0"/>
          </a:p>
          <a:p>
            <a:r>
              <a:rPr kumimoji="1" lang="ja-JP" altLang="en-US" sz="1400" b="1" dirty="0" smtClean="0"/>
              <a:t>次施工では計画幅より長めの板材を準備することとした。</a:t>
            </a:r>
            <a:endParaRPr kumimoji="1" lang="ja-JP" altLang="en-US" sz="1400" b="1" dirty="0"/>
          </a:p>
        </p:txBody>
      </p:sp>
      <p:sp>
        <p:nvSpPr>
          <p:cNvPr id="5" name="正方形/長方形 4"/>
          <p:cNvSpPr/>
          <p:nvPr/>
        </p:nvSpPr>
        <p:spPr>
          <a:xfrm>
            <a:off x="301523" y="5200472"/>
            <a:ext cx="698477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dirty="0" smtClean="0">
                <a:solidFill>
                  <a:srgbClr val="FF0000"/>
                </a:solidFill>
              </a:rPr>
              <a:t>※</a:t>
            </a:r>
            <a:r>
              <a:rPr kumimoji="1" lang="ja-JP" altLang="en-US" sz="1400" b="1" dirty="0" smtClean="0">
                <a:solidFill>
                  <a:srgbClr val="FF0000"/>
                </a:solidFill>
              </a:rPr>
              <a:t>エラスタイトによる目地の場合においても、同様の不具合が生じる可能性が</a:t>
            </a:r>
            <a:endParaRPr kumimoji="1" lang="en-US" altLang="ja-JP" sz="1400" b="1" dirty="0" smtClean="0">
              <a:solidFill>
                <a:srgbClr val="FF0000"/>
              </a:solidFill>
            </a:endParaRPr>
          </a:p>
          <a:p>
            <a:r>
              <a:rPr kumimoji="1" lang="ja-JP" altLang="en-US" sz="1400" b="1" dirty="0" smtClean="0">
                <a:solidFill>
                  <a:srgbClr val="FF0000"/>
                </a:solidFill>
              </a:rPr>
              <a:t>あるため、縁切りは確実に行う必要がある。</a:t>
            </a:r>
            <a:endParaRPr kumimoji="1" lang="en-US" altLang="ja-JP" sz="1400" b="1" dirty="0" smtClean="0">
              <a:solidFill>
                <a:srgbClr val="FF0000"/>
              </a:solidFill>
            </a:endParaRPr>
          </a:p>
          <a:p>
            <a:r>
              <a:rPr lang="ja-JP" altLang="en-US" sz="1400" b="1" dirty="0" smtClean="0">
                <a:solidFill>
                  <a:srgbClr val="FF0000"/>
                </a:solidFill>
              </a:rPr>
              <a:t>　　目地材の間隔はｺﾝｸﾘｰﾄ舗装で５ｍ間隔、ｺﾝｸﾘｰﾄ水路で９ｍ間隔程度毎に配置する。</a:t>
            </a:r>
            <a:endParaRPr kumimoji="1" lang="en-US" altLang="ja-JP" sz="1400" b="1" dirty="0" smtClean="0">
              <a:solidFill>
                <a:srgbClr val="FF0000"/>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44624"/>
            <a:ext cx="9144000" cy="720080"/>
          </a:xfrm>
          <a:prstGeom prst="rect">
            <a:avLst/>
          </a:prstGeom>
          <a:noFill/>
          <a:ln w="25400">
            <a:noFill/>
          </a:ln>
        </p:spPr>
        <p:txBody>
          <a:bodyPr vert="horz" lIns="91440" tIns="45720" rIns="91440" bIns="45720" rtlCol="0" anchor="ctr">
            <a:normAutofit/>
          </a:bodyPr>
          <a:lstStyle/>
          <a:p>
            <a:pPr lvl="0">
              <a:spcBef>
                <a:spcPct val="0"/>
              </a:spcBef>
              <a:defRPr/>
            </a:pPr>
            <a:r>
              <a:rPr lang="ja-JP" altLang="en-US" sz="3000" b="1" dirty="0" smtClean="0"/>
              <a:t>２－３　抽出検査で確認された施工不具合の事例</a:t>
            </a:r>
            <a:endParaRPr kumimoji="1" lang="ja-JP" altLang="en-US" sz="3000" b="1" i="0" u="none" strike="noStrike" kern="1200" cap="none" spc="0" normalizeH="0" baseline="0" noProof="0" dirty="0" smtClean="0">
              <a:ln>
                <a:noFill/>
              </a:ln>
              <a:solidFill>
                <a:schemeClr val="tx1"/>
              </a:solidFill>
              <a:effectLst/>
              <a:uLnTx/>
              <a:uFillTx/>
              <a:latin typeface="ＭＳ Ｐゴシック" pitchFamily="50" charset="-128"/>
              <a:ea typeface="ＭＳ Ｐゴシック" pitchFamily="50" charset="-128"/>
              <a:cs typeface="+mj-cs"/>
            </a:endParaRPr>
          </a:p>
        </p:txBody>
      </p:sp>
      <p:sp>
        <p:nvSpPr>
          <p:cNvPr id="5" name="サブタイトル 4"/>
          <p:cNvSpPr txBox="1">
            <a:spLocks/>
          </p:cNvSpPr>
          <p:nvPr/>
        </p:nvSpPr>
        <p:spPr>
          <a:xfrm>
            <a:off x="107504" y="764704"/>
            <a:ext cx="7272808" cy="576064"/>
          </a:xfrm>
          <a:prstGeom prst="rect">
            <a:avLst/>
          </a:prstGeom>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2400" dirty="0" smtClean="0">
                <a:latin typeface="ＭＳ Ｐ明朝" pitchFamily="18" charset="-128"/>
                <a:ea typeface="ＭＳ Ｐ明朝" pitchFamily="18" charset="-128"/>
              </a:rPr>
              <a:t>　</a:t>
            </a:r>
            <a:r>
              <a:rPr lang="ja-JP" altLang="en-US" sz="2400" dirty="0" smtClean="0">
                <a:latin typeface="ＭＳ Ｐゴシック" pitchFamily="50" charset="-128"/>
                <a:ea typeface="ＭＳ Ｐゴシック" pitchFamily="50" charset="-128"/>
              </a:rPr>
              <a:t>水路壁嵩上げの</a:t>
            </a:r>
            <a:r>
              <a:rPr lang="ja-JP" altLang="en-US" sz="2400" dirty="0" smtClean="0">
                <a:solidFill>
                  <a:srgbClr val="FF0000"/>
                </a:solidFill>
                <a:latin typeface="ＭＳ Ｐゴシック" pitchFamily="50" charset="-128"/>
                <a:ea typeface="ＭＳ Ｐゴシック" pitchFamily="50" charset="-128"/>
              </a:rPr>
              <a:t>不具合事例</a:t>
            </a:r>
            <a:r>
              <a:rPr lang="ja-JP" altLang="en-US" sz="2400" dirty="0" smtClean="0">
                <a:latin typeface="ＭＳ Ｐゴシック" pitchFamily="50" charset="-128"/>
                <a:ea typeface="ＭＳ Ｐゴシック" pitchFamily="50" charset="-128"/>
              </a:rPr>
              <a:t>　</a:t>
            </a:r>
            <a:endParaRPr kumimoji="1" lang="en-US" altLang="ja-JP" sz="2400" i="0" u="none" strike="noStrike" kern="1200" cap="none" spc="0" normalizeH="0" baseline="0" dirty="0" smtClean="0">
              <a:ln>
                <a:noFill/>
              </a:ln>
              <a:effectLst/>
              <a:uLnTx/>
              <a:uFillTx/>
              <a:latin typeface="ＭＳ Ｐゴシック" pitchFamily="50" charset="-128"/>
              <a:ea typeface="ＭＳ Ｐゴシック" pitchFamily="50" charset="-128"/>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lang="en-US" altLang="ja-JP" sz="2400" noProof="0" dirty="0">
              <a:latin typeface="ＭＳ Ｐ明朝" pitchFamily="18" charset="-128"/>
              <a:ea typeface="ＭＳ Ｐ明朝" pitchFamily="18" charset="-128"/>
            </a:endParaRPr>
          </a:p>
        </p:txBody>
      </p:sp>
      <p:pic>
        <p:nvPicPr>
          <p:cNvPr id="6" name="Picture 4" descr="U:\07_保全技術課\17 農地・水保全関係\★Ｈ２５年度\【★抽出検査結果★】\4)農地・水抽出検査【熊本県】\02)H25.06.25  宇城市\現地写真（H25.6.25宇城市）\P102089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1268760"/>
            <a:ext cx="3024336" cy="2268252"/>
          </a:xfrm>
          <a:prstGeom prst="rect">
            <a:avLst/>
          </a:prstGeom>
          <a:noFill/>
        </p:spPr>
      </p:pic>
      <p:pic>
        <p:nvPicPr>
          <p:cNvPr id="7" name="Picture 2" descr="U:\07_保全技術課\17 農地・水保全関係\★Ｈ２５年度\【★抽出検査結果★】\4)農地・水抽出検査【熊本県】\02)H25.06.25  宇城市\現地写真（H25.6.25宇城市）\P102089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75856" y="1268760"/>
            <a:ext cx="2976331" cy="2232248"/>
          </a:xfrm>
          <a:prstGeom prst="rect">
            <a:avLst/>
          </a:prstGeom>
          <a:noFill/>
        </p:spPr>
      </p:pic>
      <p:pic>
        <p:nvPicPr>
          <p:cNvPr id="8" name="Picture 3" descr="U:\07_保全技術課\17 農地・水保全関係\★Ｈ２５年度\【★抽出検査結果★】\4)農地・水抽出検査【熊本県】\02)H25.06.25  宇城市\現地写真（H25.6.25宇城市）\P102089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59691" y="1268760"/>
            <a:ext cx="2784309" cy="2232248"/>
          </a:xfrm>
          <a:prstGeom prst="rect">
            <a:avLst/>
          </a:prstGeom>
          <a:noFill/>
        </p:spPr>
      </p:pic>
      <p:cxnSp>
        <p:nvCxnSpPr>
          <p:cNvPr id="9" name="直線矢印コネクタ 8"/>
          <p:cNvCxnSpPr/>
          <p:nvPr/>
        </p:nvCxnSpPr>
        <p:spPr>
          <a:xfrm flipV="1">
            <a:off x="2123728" y="2132856"/>
            <a:ext cx="2016224" cy="5040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タイトル 1"/>
          <p:cNvSpPr txBox="1">
            <a:spLocks/>
          </p:cNvSpPr>
          <p:nvPr/>
        </p:nvSpPr>
        <p:spPr>
          <a:xfrm>
            <a:off x="395536" y="3789040"/>
            <a:ext cx="8352928" cy="2664296"/>
          </a:xfrm>
          <a:prstGeom prst="rect">
            <a:avLst/>
          </a:prstGeom>
        </p:spPr>
        <p:txBody>
          <a:bodyPr>
            <a:normAutofit fontScale="97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2400" b="0" i="0" u="none" strike="noStrike" kern="1200" cap="none" spc="0" normalizeH="0" baseline="0" noProof="0" dirty="0" smtClean="0">
                <a:ln>
                  <a:noFill/>
                </a:ln>
                <a:solidFill>
                  <a:srgbClr val="FF0000"/>
                </a:solidFill>
                <a:effectLst/>
                <a:uLnTx/>
                <a:uFillTx/>
                <a:latin typeface="+mj-lt"/>
                <a:ea typeface="+mj-ea"/>
                <a:cs typeface="+mj-cs"/>
              </a:rPr>
              <a:t>U</a:t>
            </a:r>
            <a:r>
              <a:rPr kumimoji="1" lang="ja-JP" altLang="en-US" sz="2400" b="0" i="0" u="none" strike="noStrike" kern="1200" cap="none" spc="0" normalizeH="0" baseline="0" noProof="0" dirty="0" smtClean="0">
                <a:ln>
                  <a:noFill/>
                </a:ln>
                <a:solidFill>
                  <a:srgbClr val="FF0000"/>
                </a:solidFill>
                <a:effectLst/>
                <a:uLnTx/>
                <a:uFillTx/>
                <a:latin typeface="+mj-lt"/>
                <a:ea typeface="+mj-ea"/>
                <a:cs typeface="+mj-cs"/>
              </a:rPr>
              <a:t>型側溝をコンクリートで嵩上げした際に水路背面巻込み部への</a:t>
            </a:r>
            <a:endParaRPr kumimoji="1" lang="en-US" altLang="ja-JP" sz="2400" b="0" i="0" u="none" strike="noStrike" kern="1200" cap="none" spc="0" normalizeH="0" baseline="0" noProof="0" dirty="0" smtClean="0">
              <a:ln>
                <a:noFill/>
              </a:ln>
              <a:solidFill>
                <a:srgbClr val="FF0000"/>
              </a:solidFill>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smtClean="0">
                <a:ln>
                  <a:noFill/>
                </a:ln>
                <a:solidFill>
                  <a:srgbClr val="FF0000"/>
                </a:solidFill>
                <a:effectLst/>
                <a:uLnTx/>
                <a:uFillTx/>
                <a:latin typeface="+mj-lt"/>
                <a:ea typeface="+mj-ea"/>
                <a:cs typeface="+mj-cs"/>
              </a:rPr>
              <a:t>コンクリート充填が十分となっていない。　</a:t>
            </a:r>
            <a:endParaRPr kumimoji="1" lang="en-US" altLang="ja-JP" sz="2400" b="0" i="0" u="none" strike="noStrike" kern="1200" cap="none" spc="0" normalizeH="0" baseline="0" noProof="0" dirty="0" smtClean="0">
              <a:ln>
                <a:noFill/>
              </a:ln>
              <a:solidFill>
                <a:srgbClr val="FF0000"/>
              </a:solidFill>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ja-JP" sz="2400" dirty="0" smtClean="0">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smtClean="0">
                <a:ln>
                  <a:noFill/>
                </a:ln>
                <a:solidFill>
                  <a:srgbClr val="0066FF"/>
                </a:solidFill>
                <a:effectLst/>
                <a:uLnTx/>
                <a:uFillTx/>
                <a:latin typeface="+mj-lt"/>
                <a:ea typeface="+mj-ea"/>
                <a:cs typeface="+mj-cs"/>
              </a:rPr>
              <a:t>→コンクリートを打設する際は、せき板などでしっかりとした型枠を設ける。</a:t>
            </a:r>
            <a:endParaRPr kumimoji="1" lang="en-US" altLang="ja-JP" sz="2400" b="0" i="0" u="none" strike="noStrike" kern="1200" cap="none" spc="0" normalizeH="0" baseline="0" noProof="0" dirty="0" smtClean="0">
              <a:ln>
                <a:noFill/>
              </a:ln>
              <a:solidFill>
                <a:srgbClr val="0066FF"/>
              </a:solidFill>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2400" dirty="0">
                <a:solidFill>
                  <a:srgbClr val="0066FF"/>
                </a:solidFill>
                <a:latin typeface="+mj-lt"/>
                <a:ea typeface="+mj-ea"/>
                <a:cs typeface="+mj-cs"/>
              </a:rPr>
              <a:t>　</a:t>
            </a:r>
            <a:r>
              <a:rPr kumimoji="1" lang="ja-JP" altLang="en-US" sz="2400" b="0" i="0" u="none" strike="noStrike" kern="1200" cap="none" spc="0" normalizeH="0" baseline="0" noProof="0" dirty="0" smtClean="0">
                <a:ln>
                  <a:noFill/>
                </a:ln>
                <a:solidFill>
                  <a:srgbClr val="0066FF"/>
                </a:solidFill>
                <a:effectLst/>
                <a:uLnTx/>
                <a:uFillTx/>
                <a:latin typeface="+mj-lt"/>
                <a:ea typeface="+mj-ea"/>
                <a:cs typeface="+mj-cs"/>
              </a:rPr>
              <a:t>また、掘削後、直接コンクリートを打設する場合は、背面土の流出に注意する。</a:t>
            </a:r>
            <a:br>
              <a:rPr kumimoji="1" lang="ja-JP" altLang="en-US" sz="2400" b="0" i="0" u="none" strike="noStrike" kern="1200" cap="none" spc="0" normalizeH="0" baseline="0" noProof="0" dirty="0" smtClean="0">
                <a:ln>
                  <a:noFill/>
                </a:ln>
                <a:solidFill>
                  <a:srgbClr val="0066FF"/>
                </a:solidFill>
                <a:effectLst/>
                <a:uLnTx/>
                <a:uFillTx/>
                <a:latin typeface="+mj-lt"/>
                <a:ea typeface="+mj-ea"/>
                <a:cs typeface="+mj-cs"/>
              </a:rPr>
            </a:br>
            <a:r>
              <a:rPr kumimoji="1" lang="ja-JP" altLang="en-US" sz="2400" b="0" i="0" u="none" strike="noStrike" kern="1200" cap="none" spc="0" normalizeH="0" baseline="0" noProof="0" dirty="0" smtClean="0">
                <a:ln>
                  <a:noFill/>
                </a:ln>
                <a:solidFill>
                  <a:srgbClr val="0066FF"/>
                </a:solidFill>
                <a:effectLst/>
                <a:uLnTx/>
                <a:uFillTx/>
                <a:latin typeface="+mj-lt"/>
                <a:ea typeface="+mj-ea"/>
                <a:cs typeface="+mj-cs"/>
              </a:rPr>
              <a:t>　</a:t>
            </a:r>
            <a:endParaRPr kumimoji="1" lang="ja-JP" altLang="en-US" sz="2400" b="0" i="0" u="none" strike="noStrike" kern="1200" cap="none" spc="0" normalizeH="0" baseline="0" noProof="0" dirty="0">
              <a:ln>
                <a:noFill/>
              </a:ln>
              <a:solidFill>
                <a:srgbClr val="0066FF"/>
              </a:solidFill>
              <a:effectLst/>
              <a:uLnTx/>
              <a:uFillTx/>
              <a:latin typeface="+mj-lt"/>
              <a:ea typeface="+mj-ea"/>
              <a:cs typeface="+mj-cs"/>
            </a:endParaRPr>
          </a:p>
        </p:txBody>
      </p:sp>
      <p:sp>
        <p:nvSpPr>
          <p:cNvPr id="11" name="正方形/長方形 10"/>
          <p:cNvSpPr/>
          <p:nvPr/>
        </p:nvSpPr>
        <p:spPr>
          <a:xfrm>
            <a:off x="8532440" y="638132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５３</a:t>
            </a:r>
            <a:endParaRPr kumimoji="1" lang="ja-JP" altLang="en-US" dirty="0">
              <a:solidFill>
                <a:schemeClr val="tx1"/>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44624"/>
            <a:ext cx="9144000" cy="720080"/>
          </a:xfrm>
          <a:prstGeom prst="rect">
            <a:avLst/>
          </a:prstGeom>
          <a:noFill/>
          <a:ln w="25400">
            <a:noFill/>
          </a:ln>
        </p:spPr>
        <p:txBody>
          <a:bodyPr vert="horz" lIns="91440" tIns="45720" rIns="91440" bIns="45720" rtlCol="0" anchor="ctr">
            <a:normAutofit/>
          </a:bodyPr>
          <a:lstStyle/>
          <a:p>
            <a:pPr lvl="0">
              <a:spcBef>
                <a:spcPct val="0"/>
              </a:spcBef>
              <a:defRPr/>
            </a:pPr>
            <a:r>
              <a:rPr lang="ja-JP" altLang="en-US" sz="3000" b="1" dirty="0" smtClean="0"/>
              <a:t>２－３　抽出検査で確認された施工不具合の事例</a:t>
            </a:r>
            <a:endParaRPr kumimoji="1" lang="ja-JP" altLang="en-US" sz="3000" b="1" i="0" u="none" strike="noStrike" kern="1200" cap="none" spc="0" normalizeH="0" baseline="0" noProof="0" dirty="0" smtClean="0">
              <a:ln>
                <a:noFill/>
              </a:ln>
              <a:solidFill>
                <a:schemeClr val="tx1"/>
              </a:solidFill>
              <a:effectLst/>
              <a:uLnTx/>
              <a:uFillTx/>
              <a:latin typeface="ＭＳ Ｐゴシック" pitchFamily="50" charset="-128"/>
              <a:ea typeface="ＭＳ Ｐゴシック" pitchFamily="50" charset="-128"/>
              <a:cs typeface="+mj-cs"/>
            </a:endParaRPr>
          </a:p>
        </p:txBody>
      </p:sp>
      <p:sp>
        <p:nvSpPr>
          <p:cNvPr id="5" name="サブタイトル 4"/>
          <p:cNvSpPr txBox="1">
            <a:spLocks/>
          </p:cNvSpPr>
          <p:nvPr/>
        </p:nvSpPr>
        <p:spPr>
          <a:xfrm>
            <a:off x="611560" y="792088"/>
            <a:ext cx="7920880" cy="4824536"/>
          </a:xfrm>
          <a:prstGeom prst="rect">
            <a:avLst/>
          </a:prstGeom>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2400" dirty="0" smtClean="0">
                <a:latin typeface="ＭＳ Ｐゴシック" pitchFamily="50" charset="-128"/>
                <a:ea typeface="ＭＳ Ｐゴシック" pitchFamily="50" charset="-128"/>
              </a:rPr>
              <a:t>水路から用水が溢水して管理用道路が</a:t>
            </a:r>
            <a:r>
              <a:rPr lang="ja-JP" altLang="en-US" sz="2400" dirty="0" smtClean="0">
                <a:solidFill>
                  <a:srgbClr val="FF0000"/>
                </a:solidFill>
                <a:latin typeface="ＭＳ Ｐゴシック" pitchFamily="50" charset="-128"/>
                <a:ea typeface="ＭＳ Ｐゴシック" pitchFamily="50" charset="-128"/>
              </a:rPr>
              <a:t>洗掘した事例</a:t>
            </a:r>
            <a:endParaRPr lang="en-US" altLang="ja-JP" sz="2400" dirty="0" smtClean="0">
              <a:solidFill>
                <a:srgbClr val="FF0000"/>
              </a:solidFill>
              <a:latin typeface="ＭＳ Ｐゴシック" pitchFamily="50" charset="-128"/>
              <a:ea typeface="ＭＳ Ｐゴシック" pitchFamily="50" charset="-128"/>
            </a:endParaRPr>
          </a:p>
          <a:p>
            <a:pPr lvl="0">
              <a:spcBef>
                <a:spcPct val="20000"/>
              </a:spcBef>
              <a:defRPr/>
            </a:pPr>
            <a:endParaRPr lang="en-US" altLang="ja-JP" sz="2400" dirty="0" smtClean="0">
              <a:solidFill>
                <a:srgbClr val="0070C0"/>
              </a:solidFill>
              <a:latin typeface="ＭＳ Ｐ明朝" pitchFamily="18" charset="-128"/>
              <a:ea typeface="ＭＳ Ｐ明朝" pitchFamily="18" charset="-128"/>
            </a:endParaRPr>
          </a:p>
          <a:p>
            <a:pPr lvl="0">
              <a:spcBef>
                <a:spcPct val="20000"/>
              </a:spcBef>
              <a:defRPr/>
            </a:pPr>
            <a:r>
              <a:rPr lang="ja-JP" altLang="en-US" sz="2400" dirty="0" smtClean="0">
                <a:solidFill>
                  <a:srgbClr val="0066FF"/>
                </a:solidFill>
                <a:latin typeface="ＭＳ Ｐゴシック" pitchFamily="50" charset="-128"/>
                <a:ea typeface="ＭＳ Ｐゴシック" pitchFamily="50" charset="-128"/>
              </a:rPr>
              <a:t>→施工前に、「上流分水地点での流量調整」や「山側からの湧水調査」などについて検討する必要がある。</a:t>
            </a:r>
            <a:endParaRPr lang="en-US" altLang="ja-JP" sz="2400" dirty="0" smtClean="0">
              <a:solidFill>
                <a:srgbClr val="0066FF"/>
              </a:solidFill>
              <a:latin typeface="ＭＳ Ｐゴシック" pitchFamily="50" charset="-128"/>
              <a:ea typeface="ＭＳ Ｐゴシック" pitchFamily="50" charset="-128"/>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lang="en-US" altLang="ja-JP" sz="2400" dirty="0" smtClean="0">
              <a:latin typeface="ＭＳ Ｐ明朝" pitchFamily="18" charset="-128"/>
              <a:ea typeface="ＭＳ Ｐ明朝" pitchFamily="18" charset="-128"/>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lang="en-US" altLang="ja-JP" sz="2400" dirty="0" smtClean="0">
              <a:latin typeface="ＭＳ Ｐ明朝" pitchFamily="18" charset="-128"/>
              <a:ea typeface="ＭＳ Ｐ明朝" pitchFamily="18" charset="-128"/>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2400" dirty="0" smtClean="0">
                <a:latin typeface="ＭＳ Ｐ明朝" pitchFamily="18" charset="-128"/>
                <a:ea typeface="ＭＳ Ｐ明朝" pitchFamily="18" charset="-128"/>
              </a:rPr>
              <a:t>　</a:t>
            </a:r>
            <a:endParaRPr kumimoji="1" lang="en-US" altLang="ja-JP" sz="2400" i="0" u="none" strike="noStrike" kern="1200" cap="none" spc="0" normalizeH="0" baseline="0" dirty="0" smtClean="0">
              <a:ln>
                <a:noFill/>
              </a:ln>
              <a:effectLst/>
              <a:uLnTx/>
              <a:uFillTx/>
              <a:latin typeface="ＭＳ Ｐ明朝" pitchFamily="18" charset="-128"/>
              <a:ea typeface="ＭＳ Ｐ明朝" pitchFamily="18" charset="-128"/>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lang="en-US" altLang="ja-JP" sz="2400" noProof="0" dirty="0">
              <a:latin typeface="ＭＳ Ｐ明朝" pitchFamily="18" charset="-128"/>
              <a:ea typeface="ＭＳ Ｐ明朝" pitchFamily="18" charset="-128"/>
            </a:endParaRPr>
          </a:p>
        </p:txBody>
      </p:sp>
      <p:pic>
        <p:nvPicPr>
          <p:cNvPr id="6" name="Picture 2" descr="U:\07_保全技術課\17 農地・水保全関係\★Ｈ２５年度\【★抽出検査結果★】\3)農地・水抽出検査【長崎県】\H25.10.02～H25.10.04 対馬市・壱岐市（中村）\農地・水 写真（対馬・壱岐H25.10.2～4）\DSCF439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79712" y="2546902"/>
            <a:ext cx="5400600" cy="4050450"/>
          </a:xfrm>
          <a:prstGeom prst="rect">
            <a:avLst/>
          </a:prstGeom>
          <a:noFill/>
        </p:spPr>
      </p:pic>
      <p:sp>
        <p:nvSpPr>
          <p:cNvPr id="7" name="正方形/長方形 6"/>
          <p:cNvSpPr/>
          <p:nvPr/>
        </p:nvSpPr>
        <p:spPr>
          <a:xfrm>
            <a:off x="8532440" y="7200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５４</a:t>
            </a:r>
            <a:endParaRPr kumimoji="1" lang="ja-JP" altLang="en-US" dirty="0">
              <a:solidFill>
                <a:schemeClr val="tx1"/>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44624"/>
            <a:ext cx="9144000" cy="720080"/>
          </a:xfrm>
          <a:prstGeom prst="rect">
            <a:avLst/>
          </a:prstGeom>
          <a:noFill/>
          <a:ln w="25400">
            <a:noFill/>
          </a:ln>
        </p:spPr>
        <p:txBody>
          <a:bodyPr vert="horz" lIns="91440" tIns="45720" rIns="91440" bIns="45720" rtlCol="0" anchor="ctr">
            <a:normAutofit/>
          </a:bodyPr>
          <a:lstStyle/>
          <a:p>
            <a:pPr lvl="0">
              <a:spcBef>
                <a:spcPct val="0"/>
              </a:spcBef>
              <a:defRPr/>
            </a:pPr>
            <a:r>
              <a:rPr lang="ja-JP" altLang="en-US" sz="3000" b="1" dirty="0" smtClean="0"/>
              <a:t>２－３　抽出検査で確認された施工不具合の事例</a:t>
            </a:r>
            <a:endParaRPr kumimoji="1" lang="ja-JP" altLang="en-US" sz="3000" b="1" i="0" u="none" strike="noStrike" kern="1200" cap="none" spc="0" normalizeH="0" baseline="0" noProof="0" dirty="0" smtClean="0">
              <a:ln>
                <a:noFill/>
              </a:ln>
              <a:solidFill>
                <a:schemeClr val="tx1"/>
              </a:solidFill>
              <a:effectLst/>
              <a:uLnTx/>
              <a:uFillTx/>
              <a:latin typeface="ＭＳ Ｐゴシック" pitchFamily="50" charset="-128"/>
              <a:ea typeface="ＭＳ Ｐゴシック" pitchFamily="50" charset="-128"/>
              <a:cs typeface="+mj-cs"/>
            </a:endParaRPr>
          </a:p>
        </p:txBody>
      </p:sp>
      <p:pic>
        <p:nvPicPr>
          <p:cNvPr id="5" name="図 4" descr="P101060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91680" y="1052736"/>
            <a:ext cx="5472608" cy="4104456"/>
          </a:xfrm>
          <a:prstGeom prst="rect">
            <a:avLst/>
          </a:prstGeom>
        </p:spPr>
      </p:pic>
      <p:sp>
        <p:nvSpPr>
          <p:cNvPr id="6" name="円/楕円 5"/>
          <p:cNvSpPr/>
          <p:nvPr/>
        </p:nvSpPr>
        <p:spPr>
          <a:xfrm>
            <a:off x="3635896" y="1700808"/>
            <a:ext cx="2376264" cy="33843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251520" y="5445224"/>
            <a:ext cx="8856984" cy="1200329"/>
          </a:xfrm>
          <a:prstGeom prst="rect">
            <a:avLst/>
          </a:prstGeom>
          <a:noFill/>
        </p:spPr>
        <p:txBody>
          <a:bodyPr wrap="square" rtlCol="0">
            <a:spAutoFit/>
          </a:bodyPr>
          <a:lstStyle/>
          <a:p>
            <a:r>
              <a:rPr kumimoji="1" lang="ja-JP" altLang="en-US" sz="2400" dirty="0" smtClean="0">
                <a:solidFill>
                  <a:srgbClr val="FF0000"/>
                </a:solidFill>
              </a:rPr>
              <a:t>除草剤により水路法面</a:t>
            </a:r>
            <a:r>
              <a:rPr kumimoji="1" lang="en-US" altLang="ja-JP" sz="2400" dirty="0" smtClean="0">
                <a:solidFill>
                  <a:srgbClr val="FF0000"/>
                </a:solidFill>
              </a:rPr>
              <a:t>〔</a:t>
            </a:r>
            <a:r>
              <a:rPr kumimoji="1" lang="ja-JP" altLang="en-US" sz="2400" dirty="0" smtClean="0">
                <a:solidFill>
                  <a:srgbClr val="FF0000"/>
                </a:solidFill>
              </a:rPr>
              <a:t>畦</a:t>
            </a:r>
            <a:r>
              <a:rPr kumimoji="1" lang="en-US" altLang="ja-JP" sz="2400" dirty="0" smtClean="0">
                <a:solidFill>
                  <a:srgbClr val="FF0000"/>
                </a:solidFill>
              </a:rPr>
              <a:t>〕</a:t>
            </a:r>
            <a:r>
              <a:rPr kumimoji="1" lang="ja-JP" altLang="en-US" sz="2400" dirty="0" smtClean="0">
                <a:solidFill>
                  <a:srgbClr val="FF0000"/>
                </a:solidFill>
              </a:rPr>
              <a:t>に草がないため土が流出している。</a:t>
            </a:r>
            <a:endParaRPr kumimoji="1" lang="en-US" altLang="ja-JP" sz="2400" dirty="0" smtClean="0">
              <a:solidFill>
                <a:srgbClr val="FF0000"/>
              </a:solidFill>
            </a:endParaRPr>
          </a:p>
          <a:p>
            <a:r>
              <a:rPr lang="ja-JP" altLang="en-US" sz="2400" dirty="0">
                <a:solidFill>
                  <a:srgbClr val="FF0000"/>
                </a:solidFill>
              </a:rPr>
              <a:t>このままで</a:t>
            </a:r>
            <a:r>
              <a:rPr lang="ja-JP" altLang="en-US" sz="2400" dirty="0" smtClean="0">
                <a:solidFill>
                  <a:srgbClr val="FF0000"/>
                </a:solidFill>
              </a:rPr>
              <a:t>は水路の支えがなくなり、漏水の原因となる。</a:t>
            </a:r>
            <a:endParaRPr lang="en-US" altLang="ja-JP" sz="2400" dirty="0" smtClean="0">
              <a:solidFill>
                <a:srgbClr val="FF0000"/>
              </a:solidFill>
            </a:endParaRPr>
          </a:p>
          <a:p>
            <a:r>
              <a:rPr lang="ja-JP" altLang="en-US" sz="2400" dirty="0" smtClean="0">
                <a:solidFill>
                  <a:srgbClr val="0066FF"/>
                </a:solidFill>
              </a:rPr>
              <a:t>→法面の復元が必要。</a:t>
            </a:r>
            <a:endParaRPr kumimoji="1" lang="ja-JP" altLang="en-US" sz="2400" dirty="0">
              <a:solidFill>
                <a:srgbClr val="0066FF"/>
              </a:solidFill>
            </a:endParaRPr>
          </a:p>
        </p:txBody>
      </p:sp>
      <p:sp>
        <p:nvSpPr>
          <p:cNvPr id="8" name="正方形/長方形 7"/>
          <p:cNvSpPr/>
          <p:nvPr/>
        </p:nvSpPr>
        <p:spPr>
          <a:xfrm>
            <a:off x="8532440" y="638132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５５</a:t>
            </a:r>
            <a:endParaRPr kumimoji="1" lang="en-US" altLang="ja-JP" dirty="0" smtClean="0">
              <a:solidFill>
                <a:schemeClr val="tx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44624"/>
            <a:ext cx="9144000" cy="720080"/>
          </a:xfrm>
          <a:prstGeom prst="rect">
            <a:avLst/>
          </a:prstGeom>
          <a:noFill/>
          <a:ln w="25400">
            <a:noFill/>
          </a:ln>
        </p:spPr>
        <p:txBody>
          <a:bodyPr vert="horz" lIns="91440" tIns="45720" rIns="91440" bIns="45720" rtlCol="0" anchor="ctr">
            <a:normAutofit/>
          </a:bodyPr>
          <a:lstStyle/>
          <a:p>
            <a:pPr lvl="0">
              <a:spcBef>
                <a:spcPct val="0"/>
              </a:spcBef>
              <a:defRPr/>
            </a:pPr>
            <a:r>
              <a:rPr lang="ja-JP" altLang="en-US" sz="3000" b="1" dirty="0" smtClean="0"/>
              <a:t>２－３　抽出検査で確認された施工不具合の事例</a:t>
            </a:r>
            <a:endParaRPr kumimoji="1" lang="ja-JP" altLang="en-US" sz="3000" b="1" i="0" u="none" strike="noStrike" kern="1200" cap="none" spc="0" normalizeH="0" baseline="0" noProof="0" dirty="0" smtClean="0">
              <a:ln>
                <a:noFill/>
              </a:ln>
              <a:solidFill>
                <a:schemeClr val="tx1"/>
              </a:solidFill>
              <a:effectLst/>
              <a:uLnTx/>
              <a:uFillTx/>
              <a:latin typeface="ＭＳ Ｐゴシック" pitchFamily="50" charset="-128"/>
              <a:ea typeface="ＭＳ Ｐゴシック" pitchFamily="50" charset="-128"/>
              <a:cs typeface="+mj-cs"/>
            </a:endParaRPr>
          </a:p>
        </p:txBody>
      </p:sp>
      <p:sp>
        <p:nvSpPr>
          <p:cNvPr id="3" name="サブタイトル 4"/>
          <p:cNvSpPr txBox="1">
            <a:spLocks/>
          </p:cNvSpPr>
          <p:nvPr/>
        </p:nvSpPr>
        <p:spPr>
          <a:xfrm>
            <a:off x="107504" y="836712"/>
            <a:ext cx="7632848" cy="576064"/>
          </a:xfrm>
          <a:prstGeom prst="rect">
            <a:avLst/>
          </a:prstGeom>
        </p:spPr>
        <p:txBody>
          <a:bodyPr vert="horz" lIns="91440" tIns="45720" rIns="91440" bIns="45720" rtlCol="0">
            <a:normAutofit/>
          </a:bodyPr>
          <a:lstStyle/>
          <a:p>
            <a:pPr lvl="0">
              <a:spcBef>
                <a:spcPct val="20000"/>
              </a:spcBef>
              <a:defRPr/>
            </a:pPr>
            <a:r>
              <a:rPr lang="ja-JP" altLang="en-US" sz="2400" dirty="0" smtClean="0">
                <a:latin typeface="ＭＳ Ｐ明朝" pitchFamily="18" charset="-128"/>
                <a:ea typeface="ＭＳ Ｐ明朝" pitchFamily="18" charset="-128"/>
              </a:rPr>
              <a:t>　</a:t>
            </a:r>
            <a:r>
              <a:rPr lang="ja-JP" altLang="en-US" sz="2400" dirty="0" smtClean="0">
                <a:latin typeface="ＭＳ Ｐゴシック" pitchFamily="50" charset="-128"/>
                <a:ea typeface="ＭＳ Ｐゴシック" pitchFamily="50" charset="-128"/>
              </a:rPr>
              <a:t>圃場からの排水管の受け口　</a:t>
            </a:r>
            <a:r>
              <a:rPr lang="ja-JP" altLang="en-US" sz="2400" dirty="0" smtClean="0">
                <a:solidFill>
                  <a:srgbClr val="FF0000"/>
                </a:solidFill>
                <a:latin typeface="ＭＳ Ｐゴシック" pitchFamily="50" charset="-128"/>
                <a:ea typeface="ＭＳ Ｐゴシック" pitchFamily="50" charset="-128"/>
              </a:rPr>
              <a:t>不具合事例</a:t>
            </a:r>
            <a:r>
              <a:rPr lang="ja-JP" altLang="en-US" sz="2400" dirty="0" smtClean="0">
                <a:latin typeface="ＭＳ Ｐゴシック" pitchFamily="50" charset="-128"/>
                <a:ea typeface="ＭＳ Ｐゴシック" pitchFamily="50" charset="-128"/>
              </a:rPr>
              <a:t>　</a:t>
            </a:r>
            <a:endParaRPr kumimoji="1" lang="en-US" altLang="ja-JP" sz="2400" i="0" u="none" strike="noStrike" kern="1200" cap="none" spc="0" normalizeH="0" baseline="0" dirty="0" smtClean="0">
              <a:ln>
                <a:noFill/>
              </a:ln>
              <a:effectLst/>
              <a:uLnTx/>
              <a:uFillTx/>
              <a:latin typeface="ＭＳ Ｐゴシック" pitchFamily="50" charset="-128"/>
              <a:ea typeface="ＭＳ Ｐゴシック" pitchFamily="50" charset="-128"/>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lang="en-US" altLang="ja-JP" sz="2400" noProof="0" dirty="0">
              <a:latin typeface="ＭＳ Ｐ明朝" pitchFamily="18" charset="-128"/>
              <a:ea typeface="ＭＳ Ｐ明朝" pitchFamily="18" charset="-128"/>
            </a:endParaRPr>
          </a:p>
        </p:txBody>
      </p:sp>
      <p:pic>
        <p:nvPicPr>
          <p:cNvPr id="5" name="gazou" descr="004排水管未接続.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536" y="1412776"/>
            <a:ext cx="3960440" cy="2970330"/>
          </a:xfrm>
          <a:prstGeom prst="rect">
            <a:avLst/>
          </a:prstGeom>
          <a:noFill/>
          <a:ln w="9525">
            <a:noFill/>
            <a:miter lim="800000"/>
            <a:headEnd/>
            <a:tailEnd/>
          </a:ln>
        </p:spPr>
      </p:pic>
      <p:pic>
        <p:nvPicPr>
          <p:cNvPr id="6" name="Picture 2" descr="Z:\07_保全技術課\17 農地・水保全関係\24.9.4～6 佐賀県\3 白石町\DSCF313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8024" y="1412776"/>
            <a:ext cx="3912435" cy="2952328"/>
          </a:xfrm>
          <a:prstGeom prst="rect">
            <a:avLst/>
          </a:prstGeom>
          <a:noFill/>
        </p:spPr>
      </p:pic>
      <p:sp>
        <p:nvSpPr>
          <p:cNvPr id="7" name="サブタイトル 4"/>
          <p:cNvSpPr txBox="1">
            <a:spLocks/>
          </p:cNvSpPr>
          <p:nvPr/>
        </p:nvSpPr>
        <p:spPr>
          <a:xfrm>
            <a:off x="539552" y="4581128"/>
            <a:ext cx="3528392" cy="2016224"/>
          </a:xfrm>
          <a:prstGeom prst="rect">
            <a:avLst/>
          </a:prstGeom>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2400" noProof="0" dirty="0" smtClean="0">
                <a:solidFill>
                  <a:srgbClr val="FF0000"/>
                </a:solidFill>
                <a:latin typeface="ＭＳ Ｐゴシック" pitchFamily="50" charset="-128"/>
                <a:ea typeface="ＭＳ Ｐゴシック" pitchFamily="50" charset="-128"/>
              </a:rPr>
              <a:t>パイプの延長が短く、水路背面の浸食につながる。</a:t>
            </a:r>
            <a:endParaRPr lang="en-US" altLang="ja-JP" sz="2400" noProof="0" dirty="0" smtClean="0">
              <a:solidFill>
                <a:srgbClr val="FF0000"/>
              </a:solidFill>
              <a:latin typeface="ＭＳ Ｐゴシック" pitchFamily="50" charset="-128"/>
              <a:ea typeface="ＭＳ Ｐゴシック" pitchFamily="50" charset="-128"/>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2400" dirty="0" smtClean="0">
                <a:solidFill>
                  <a:srgbClr val="0066FF"/>
                </a:solidFill>
                <a:latin typeface="ＭＳ Ｐゴシック" pitchFamily="50" charset="-128"/>
                <a:ea typeface="ＭＳ Ｐゴシック" pitchFamily="50" charset="-128"/>
              </a:rPr>
              <a:t>→水路内側面に合せた延長とする。</a:t>
            </a:r>
            <a:endParaRPr lang="en-US" altLang="ja-JP" sz="2400" noProof="0" dirty="0">
              <a:solidFill>
                <a:srgbClr val="0066FF"/>
              </a:solidFill>
              <a:latin typeface="ＭＳ Ｐゴシック" pitchFamily="50" charset="-128"/>
              <a:ea typeface="ＭＳ Ｐゴシック" pitchFamily="50" charset="-128"/>
            </a:endParaRPr>
          </a:p>
        </p:txBody>
      </p:sp>
      <p:sp>
        <p:nvSpPr>
          <p:cNvPr id="8" name="サブタイトル 4"/>
          <p:cNvSpPr txBox="1">
            <a:spLocks/>
          </p:cNvSpPr>
          <p:nvPr/>
        </p:nvSpPr>
        <p:spPr>
          <a:xfrm>
            <a:off x="4572000" y="4581128"/>
            <a:ext cx="4320480" cy="2016224"/>
          </a:xfrm>
          <a:prstGeom prst="rect">
            <a:avLst/>
          </a:prstGeom>
        </p:spPr>
        <p:txBody>
          <a:bodyPr vert="horz" lIns="91440" tIns="45720" rIns="91440" bIns="45720" rtlCol="0">
            <a:no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2400" noProof="0" dirty="0" smtClean="0">
                <a:solidFill>
                  <a:srgbClr val="FF0000"/>
                </a:solidFill>
                <a:latin typeface="ＭＳ Ｐゴシック" pitchFamily="50" charset="-128"/>
                <a:ea typeface="ＭＳ Ｐゴシック" pitchFamily="50" charset="-128"/>
              </a:rPr>
              <a:t>コンクリート製の受け板の形状が好ましくない</a:t>
            </a:r>
            <a:r>
              <a:rPr lang="ja-JP" altLang="en-US" sz="2400" noProof="0" dirty="0" smtClean="0">
                <a:latin typeface="ＭＳ Ｐゴシック" pitchFamily="50" charset="-128"/>
                <a:ea typeface="ＭＳ Ｐゴシック" pitchFamily="50" charset="-128"/>
              </a:rPr>
              <a:t>。</a:t>
            </a:r>
            <a:endParaRPr lang="en-US" altLang="ja-JP" sz="2400" noProof="0" dirty="0" smtClean="0">
              <a:latin typeface="ＭＳ Ｐゴシック" pitchFamily="50" charset="-128"/>
              <a:ea typeface="ＭＳ Ｐゴシック" pitchFamily="50" charset="-128"/>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2400" dirty="0" smtClean="0">
                <a:solidFill>
                  <a:srgbClr val="0066FF"/>
                </a:solidFill>
                <a:latin typeface="ＭＳ Ｐゴシック" pitchFamily="50" charset="-128"/>
                <a:ea typeface="ＭＳ Ｐゴシック" pitchFamily="50" charset="-128"/>
              </a:rPr>
              <a:t>→パイプ口と水路面に高低差がある場合などは、跳水を考慮した形状とする。</a:t>
            </a:r>
            <a:endParaRPr lang="en-US" altLang="ja-JP" sz="2400" noProof="0" dirty="0">
              <a:solidFill>
                <a:srgbClr val="0066FF"/>
              </a:solidFill>
              <a:latin typeface="ＭＳ Ｐゴシック" pitchFamily="50" charset="-128"/>
              <a:ea typeface="ＭＳ Ｐゴシック" pitchFamily="50" charset="-128"/>
            </a:endParaRPr>
          </a:p>
        </p:txBody>
      </p:sp>
      <p:sp>
        <p:nvSpPr>
          <p:cNvPr id="9" name="正方形/長方形 8"/>
          <p:cNvSpPr/>
          <p:nvPr/>
        </p:nvSpPr>
        <p:spPr>
          <a:xfrm>
            <a:off x="8532440" y="7200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tx1"/>
                </a:solidFill>
              </a:rPr>
              <a:t>５６</a:t>
            </a:r>
            <a:endParaRPr kumimoji="1" lang="ja-JP" altLang="en-US" dirty="0">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99392"/>
            <a:ext cx="9144000" cy="720080"/>
          </a:xfrm>
          <a:prstGeom prst="rect">
            <a:avLst/>
          </a:prstGeom>
          <a:noFill/>
          <a:ln w="25400">
            <a:noFill/>
          </a:ln>
        </p:spPr>
        <p:txBody>
          <a:bodyPr vert="horz" lIns="91440" tIns="45720" rIns="91440" bIns="45720" rtlCol="0" anchor="ctr">
            <a:normAutofit/>
          </a:bodyPr>
          <a:lstStyle/>
          <a:p>
            <a:pPr lvl="0">
              <a:spcBef>
                <a:spcPct val="0"/>
              </a:spcBef>
              <a:defRPr/>
            </a:pPr>
            <a:r>
              <a:rPr lang="ja-JP" altLang="en-US" sz="3000" b="1" dirty="0" smtClean="0">
                <a:latin typeface="+mj-lt"/>
                <a:ea typeface="+mj-ea"/>
                <a:cs typeface="+mj-cs"/>
              </a:rPr>
              <a:t>１－１　シーリング目地変状の種類</a:t>
            </a:r>
            <a:endParaRPr kumimoji="1" lang="ja-JP" altLang="en-US" sz="3000" b="1" i="0" u="none" strike="noStrike" kern="1200" cap="none" spc="0" normalizeH="0" baseline="0" noProof="0" dirty="0" smtClean="0">
              <a:ln>
                <a:noFill/>
              </a:ln>
              <a:solidFill>
                <a:schemeClr val="tx1"/>
              </a:solidFill>
              <a:effectLst/>
              <a:uLnTx/>
              <a:uFillTx/>
              <a:latin typeface="ＭＳ Ｐゴシック" pitchFamily="50" charset="-128"/>
              <a:ea typeface="ＭＳ Ｐゴシック" pitchFamily="50" charset="-128"/>
              <a:cs typeface="+mj-cs"/>
            </a:endParaRPr>
          </a:p>
        </p:txBody>
      </p:sp>
      <p:pic>
        <p:nvPicPr>
          <p:cNvPr id="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512" y="908720"/>
            <a:ext cx="2290469" cy="1643048"/>
          </a:xfrm>
          <a:prstGeom prst="rect">
            <a:avLst/>
          </a:prstGeom>
          <a:noFill/>
          <a:ln w="12700">
            <a:solidFill>
              <a:schemeClr val="tx1"/>
            </a:solidFill>
            <a:miter lim="800000"/>
            <a:headEnd/>
            <a:tailEnd type="none" w="med" len="med"/>
          </a:ln>
          <a:effectLst/>
        </p:spPr>
      </p:pic>
      <p:pic>
        <p:nvPicPr>
          <p:cNvPr id="6"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82868" y="908700"/>
            <a:ext cx="2137204" cy="1641193"/>
          </a:xfrm>
          <a:prstGeom prst="rect">
            <a:avLst/>
          </a:prstGeom>
          <a:noFill/>
          <a:ln w="12700">
            <a:solidFill>
              <a:schemeClr val="tx1"/>
            </a:solidFill>
            <a:miter lim="800000"/>
            <a:headEnd/>
            <a:tailEnd type="none" w="med" len="med"/>
          </a:ln>
          <a:effectLst/>
        </p:spPr>
      </p:pic>
      <p:pic>
        <p:nvPicPr>
          <p:cNvPr id="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95484" y="908703"/>
            <a:ext cx="2160892" cy="1612349"/>
          </a:xfrm>
          <a:prstGeom prst="rect">
            <a:avLst/>
          </a:prstGeom>
          <a:noFill/>
          <a:ln w="12700">
            <a:solidFill>
              <a:schemeClr val="tx1"/>
            </a:solidFill>
            <a:miter lim="800000"/>
            <a:headEnd/>
            <a:tailEnd type="none" w="med" len="med"/>
          </a:ln>
          <a:effectLst/>
        </p:spPr>
      </p:pic>
      <p:pic>
        <p:nvPicPr>
          <p:cNvPr id="8" name="Picture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9512" y="2941255"/>
            <a:ext cx="2292224" cy="1726728"/>
          </a:xfrm>
          <a:prstGeom prst="rect">
            <a:avLst/>
          </a:prstGeom>
          <a:noFill/>
          <a:ln w="12700">
            <a:solidFill>
              <a:schemeClr val="tx1"/>
            </a:solidFill>
            <a:miter lim="800000"/>
            <a:headEnd/>
            <a:tailEnd type="none" w="med" len="med"/>
          </a:ln>
          <a:effectLst/>
        </p:spPr>
      </p:pic>
      <p:pic>
        <p:nvPicPr>
          <p:cNvPr id="9" name="Picture 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69223" y="2965574"/>
            <a:ext cx="2267294" cy="1697125"/>
          </a:xfrm>
          <a:prstGeom prst="rect">
            <a:avLst/>
          </a:prstGeom>
          <a:noFill/>
          <a:ln w="12700">
            <a:solidFill>
              <a:schemeClr val="tx1"/>
            </a:solidFill>
            <a:miter lim="800000"/>
            <a:headEnd/>
            <a:tailEnd type="none" w="med" len="med"/>
          </a:ln>
          <a:effectLst/>
        </p:spPr>
      </p:pic>
      <p:pic>
        <p:nvPicPr>
          <p:cNvPr id="10" name="Picture 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795484" y="2965574"/>
            <a:ext cx="2235536" cy="1683917"/>
          </a:xfrm>
          <a:prstGeom prst="rect">
            <a:avLst/>
          </a:prstGeom>
          <a:noFill/>
          <a:ln w="12700">
            <a:solidFill>
              <a:schemeClr val="tx1"/>
            </a:solidFill>
            <a:miter lim="800000"/>
            <a:headEnd/>
            <a:tailEnd type="none" w="med" len="med"/>
          </a:ln>
          <a:effectLst/>
        </p:spPr>
      </p:pic>
      <p:pic>
        <p:nvPicPr>
          <p:cNvPr id="11" name="Picture 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79512" y="5057471"/>
            <a:ext cx="2292372" cy="1726820"/>
          </a:xfrm>
          <a:prstGeom prst="rect">
            <a:avLst/>
          </a:prstGeom>
          <a:noFill/>
          <a:ln w="12700">
            <a:solidFill>
              <a:schemeClr val="tx1"/>
            </a:solidFill>
            <a:miter lim="800000"/>
            <a:headEnd/>
            <a:tailEnd type="none" w="med" len="med"/>
          </a:ln>
          <a:effectLst/>
        </p:spPr>
      </p:pic>
      <p:pic>
        <p:nvPicPr>
          <p:cNvPr id="12" name="Picture 1"/>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059820" y="5091772"/>
            <a:ext cx="2254481" cy="1698187"/>
          </a:xfrm>
          <a:prstGeom prst="rect">
            <a:avLst/>
          </a:prstGeom>
          <a:noFill/>
          <a:ln w="12700">
            <a:solidFill>
              <a:schemeClr val="tx1"/>
            </a:solidFill>
            <a:miter lim="800000"/>
            <a:headEnd/>
            <a:tailEnd type="none" w="med" len="med"/>
          </a:ln>
          <a:effectLst/>
        </p:spPr>
      </p:pic>
      <p:sp>
        <p:nvSpPr>
          <p:cNvPr id="13" name="正方形/長方形 12"/>
          <p:cNvSpPr/>
          <p:nvPr/>
        </p:nvSpPr>
        <p:spPr>
          <a:xfrm>
            <a:off x="106083" y="538565"/>
            <a:ext cx="129614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solidFill>
                  <a:schemeClr val="tx1"/>
                </a:solidFill>
              </a:rPr>
              <a:t>①欠損</a:t>
            </a:r>
            <a:endParaRPr kumimoji="1" lang="ja-JP" altLang="en-US" sz="2400" b="1" dirty="0">
              <a:solidFill>
                <a:schemeClr val="tx1"/>
              </a:solidFill>
            </a:endParaRPr>
          </a:p>
        </p:txBody>
      </p:sp>
      <p:sp>
        <p:nvSpPr>
          <p:cNvPr id="14" name="正方形/長方形 13"/>
          <p:cNvSpPr/>
          <p:nvPr/>
        </p:nvSpPr>
        <p:spPr>
          <a:xfrm>
            <a:off x="3071350" y="569125"/>
            <a:ext cx="216024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solidFill>
                  <a:schemeClr val="tx1"/>
                </a:solidFill>
              </a:rPr>
              <a:t>②材料の変質</a:t>
            </a:r>
            <a:endParaRPr kumimoji="1" lang="ja-JP" altLang="en-US" sz="2400" b="1" dirty="0">
              <a:solidFill>
                <a:schemeClr val="tx1"/>
              </a:solidFill>
            </a:endParaRPr>
          </a:p>
        </p:txBody>
      </p:sp>
      <p:sp>
        <p:nvSpPr>
          <p:cNvPr id="15" name="正方形/長方形 14"/>
          <p:cNvSpPr/>
          <p:nvPr/>
        </p:nvSpPr>
        <p:spPr>
          <a:xfrm>
            <a:off x="5795484" y="557048"/>
            <a:ext cx="129614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solidFill>
                  <a:schemeClr val="tx1"/>
                </a:solidFill>
              </a:rPr>
              <a:t>③漏水</a:t>
            </a:r>
            <a:endParaRPr kumimoji="1" lang="ja-JP" altLang="en-US" sz="2400" b="1" dirty="0">
              <a:solidFill>
                <a:schemeClr val="tx1"/>
              </a:solidFill>
            </a:endParaRPr>
          </a:p>
        </p:txBody>
      </p:sp>
      <p:sp>
        <p:nvSpPr>
          <p:cNvPr id="16" name="正方形/長方形 15"/>
          <p:cNvSpPr/>
          <p:nvPr/>
        </p:nvSpPr>
        <p:spPr>
          <a:xfrm>
            <a:off x="107504" y="2636912"/>
            <a:ext cx="2088232"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solidFill>
                  <a:schemeClr val="tx1"/>
                </a:solidFill>
              </a:rPr>
              <a:t>④植物の貫通</a:t>
            </a:r>
            <a:endParaRPr kumimoji="1" lang="ja-JP" altLang="en-US" sz="2400" b="1" dirty="0">
              <a:solidFill>
                <a:schemeClr val="tx1"/>
              </a:solidFill>
            </a:endParaRPr>
          </a:p>
        </p:txBody>
      </p:sp>
      <p:sp>
        <p:nvSpPr>
          <p:cNvPr id="17" name="正方形/長方形 16"/>
          <p:cNvSpPr/>
          <p:nvPr/>
        </p:nvSpPr>
        <p:spPr>
          <a:xfrm>
            <a:off x="3059832" y="2636912"/>
            <a:ext cx="201622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solidFill>
                  <a:schemeClr val="tx1"/>
                </a:solidFill>
              </a:rPr>
              <a:t>⑤界面剥離</a:t>
            </a:r>
            <a:endParaRPr kumimoji="1" lang="ja-JP" altLang="en-US" sz="2400" b="1" dirty="0">
              <a:solidFill>
                <a:schemeClr val="tx1"/>
              </a:solidFill>
            </a:endParaRPr>
          </a:p>
        </p:txBody>
      </p:sp>
      <p:sp>
        <p:nvSpPr>
          <p:cNvPr id="18" name="正方形/長方形 17"/>
          <p:cNvSpPr/>
          <p:nvPr/>
        </p:nvSpPr>
        <p:spPr>
          <a:xfrm>
            <a:off x="5724128" y="2636912"/>
            <a:ext cx="216024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solidFill>
                  <a:schemeClr val="tx1"/>
                </a:solidFill>
              </a:rPr>
              <a:t>⑥凝集破壊</a:t>
            </a:r>
            <a:endParaRPr kumimoji="1" lang="ja-JP" altLang="en-US" sz="2400" b="1" dirty="0">
              <a:solidFill>
                <a:schemeClr val="tx1"/>
              </a:solidFill>
            </a:endParaRPr>
          </a:p>
        </p:txBody>
      </p:sp>
      <p:sp>
        <p:nvSpPr>
          <p:cNvPr id="19" name="正方形/長方形 18"/>
          <p:cNvSpPr/>
          <p:nvPr/>
        </p:nvSpPr>
        <p:spPr>
          <a:xfrm>
            <a:off x="107504" y="4725144"/>
            <a:ext cx="129614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solidFill>
                  <a:schemeClr val="tx1"/>
                </a:solidFill>
              </a:rPr>
              <a:t>⑦膨れ</a:t>
            </a:r>
            <a:endParaRPr kumimoji="1" lang="ja-JP" altLang="en-US" sz="2400" b="1" dirty="0">
              <a:solidFill>
                <a:schemeClr val="tx1"/>
              </a:solidFill>
            </a:endParaRPr>
          </a:p>
        </p:txBody>
      </p:sp>
      <p:sp>
        <p:nvSpPr>
          <p:cNvPr id="20" name="正方形/長方形 19"/>
          <p:cNvSpPr/>
          <p:nvPr/>
        </p:nvSpPr>
        <p:spPr>
          <a:xfrm>
            <a:off x="3059832" y="4725144"/>
            <a:ext cx="129614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solidFill>
                  <a:schemeClr val="tx1"/>
                </a:solidFill>
              </a:rPr>
              <a:t>⑧穿孔</a:t>
            </a:r>
            <a:endParaRPr kumimoji="1" lang="ja-JP" altLang="en-US" sz="2400" b="1" dirty="0">
              <a:solidFill>
                <a:schemeClr val="tx1"/>
              </a:solidFill>
            </a:endParaRPr>
          </a:p>
        </p:txBody>
      </p:sp>
      <p:sp>
        <p:nvSpPr>
          <p:cNvPr id="21" name="正方形/長方形 20"/>
          <p:cNvSpPr/>
          <p:nvPr/>
        </p:nvSpPr>
        <p:spPr>
          <a:xfrm>
            <a:off x="8532440" y="638132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３</a:t>
            </a:r>
            <a:endParaRPr kumimoji="1" lang="ja-JP" altLang="en-US" dirty="0">
              <a:solidFill>
                <a:schemeClr val="tx1"/>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44624"/>
            <a:ext cx="9144000" cy="720080"/>
          </a:xfrm>
          <a:prstGeom prst="rect">
            <a:avLst/>
          </a:prstGeom>
          <a:noFill/>
          <a:ln w="25400">
            <a:noFill/>
          </a:ln>
        </p:spPr>
        <p:txBody>
          <a:bodyPr vert="horz" lIns="91440" tIns="45720" rIns="91440" bIns="45720" rtlCol="0" anchor="ctr">
            <a:normAutofit/>
          </a:bodyPr>
          <a:lstStyle/>
          <a:p>
            <a:pPr lvl="0">
              <a:spcBef>
                <a:spcPct val="0"/>
              </a:spcBef>
              <a:defRPr/>
            </a:pPr>
            <a:r>
              <a:rPr lang="ja-JP" altLang="en-US" sz="3000" b="1" dirty="0" smtClean="0"/>
              <a:t>２－３　抽出検査で確認された施工不具合の事例</a:t>
            </a:r>
            <a:endParaRPr kumimoji="1" lang="ja-JP" altLang="en-US" sz="3000" b="1" i="0" u="none" strike="noStrike" kern="1200" cap="none" spc="0" normalizeH="0" baseline="0" noProof="0" dirty="0" smtClean="0">
              <a:ln>
                <a:noFill/>
              </a:ln>
              <a:solidFill>
                <a:schemeClr val="tx1"/>
              </a:solidFill>
              <a:effectLst/>
              <a:uLnTx/>
              <a:uFillTx/>
              <a:latin typeface="ＭＳ Ｐゴシック" pitchFamily="50" charset="-128"/>
              <a:ea typeface="ＭＳ Ｐゴシック" pitchFamily="50" charset="-128"/>
              <a:cs typeface="+mj-cs"/>
            </a:endParaRPr>
          </a:p>
        </p:txBody>
      </p:sp>
      <p:pic>
        <p:nvPicPr>
          <p:cNvPr id="3" name="Picture 4" descr="Z:\07_保全技術課\17 農地・水保全関係\24.8.22 佐世保市、松浦市\P101075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560" y="764704"/>
            <a:ext cx="3456384" cy="2592288"/>
          </a:xfrm>
          <a:prstGeom prst="rect">
            <a:avLst/>
          </a:prstGeom>
          <a:noFill/>
        </p:spPr>
      </p:pic>
      <p:pic>
        <p:nvPicPr>
          <p:cNvPr id="5" name="Picture 5" descr="Z:\07_保全技術課\17 農地・水保全関係\24.8.22 佐世保市、松浦市\P101076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4008" y="764704"/>
            <a:ext cx="3456384" cy="2592288"/>
          </a:xfrm>
          <a:prstGeom prst="rect">
            <a:avLst/>
          </a:prstGeom>
          <a:noFill/>
        </p:spPr>
      </p:pic>
      <p:sp>
        <p:nvSpPr>
          <p:cNvPr id="6" name="正方形/長方形 5"/>
          <p:cNvSpPr/>
          <p:nvPr/>
        </p:nvSpPr>
        <p:spPr>
          <a:xfrm>
            <a:off x="8244408" y="764704"/>
            <a:ext cx="504056" cy="2592288"/>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b="1" dirty="0" smtClean="0">
                <a:solidFill>
                  <a:srgbClr val="FF0000"/>
                </a:solidFill>
              </a:rPr>
              <a:t>好まし</a:t>
            </a:r>
            <a:endParaRPr lang="en-US" altLang="ja-JP" b="1" dirty="0" smtClean="0">
              <a:solidFill>
                <a:srgbClr val="FF0000"/>
              </a:solidFill>
            </a:endParaRPr>
          </a:p>
          <a:p>
            <a:pPr algn="ctr"/>
            <a:r>
              <a:rPr lang="ja-JP" altLang="en-US" b="1" dirty="0" smtClean="0">
                <a:solidFill>
                  <a:srgbClr val="FF0000"/>
                </a:solidFill>
              </a:rPr>
              <a:t>くない例</a:t>
            </a:r>
            <a:endParaRPr kumimoji="1" lang="ja-JP" altLang="en-US" b="1" dirty="0">
              <a:solidFill>
                <a:srgbClr val="FF0000"/>
              </a:solidFill>
            </a:endParaRPr>
          </a:p>
        </p:txBody>
      </p:sp>
      <p:sp>
        <p:nvSpPr>
          <p:cNvPr id="7" name="フローチャート : 結合子 6"/>
          <p:cNvSpPr/>
          <p:nvPr/>
        </p:nvSpPr>
        <p:spPr>
          <a:xfrm>
            <a:off x="2195736" y="2708920"/>
            <a:ext cx="360040" cy="360040"/>
          </a:xfrm>
          <a:prstGeom prst="flowChartConnector">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cxnSp>
        <p:nvCxnSpPr>
          <p:cNvPr id="8" name="直線矢印コネクタ 7"/>
          <p:cNvCxnSpPr/>
          <p:nvPr/>
        </p:nvCxnSpPr>
        <p:spPr>
          <a:xfrm flipV="1">
            <a:off x="2411760" y="2348880"/>
            <a:ext cx="2736304" cy="57606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フローチャート : 結合子 8"/>
          <p:cNvSpPr/>
          <p:nvPr/>
        </p:nvSpPr>
        <p:spPr>
          <a:xfrm>
            <a:off x="5292080" y="1700808"/>
            <a:ext cx="1008112" cy="936104"/>
          </a:xfrm>
          <a:prstGeom prst="flowChartConnector">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10" name="サブタイトル 4"/>
          <p:cNvSpPr txBox="1">
            <a:spLocks/>
          </p:cNvSpPr>
          <p:nvPr/>
        </p:nvSpPr>
        <p:spPr>
          <a:xfrm>
            <a:off x="539552" y="3429000"/>
            <a:ext cx="8280920" cy="648072"/>
          </a:xfrm>
          <a:prstGeom prst="rect">
            <a:avLst/>
          </a:prstGeom>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2000" noProof="0" dirty="0" smtClean="0">
                <a:solidFill>
                  <a:srgbClr val="FF0000"/>
                </a:solidFill>
                <a:latin typeface="ＭＳ Ｐゴシック" pitchFamily="50" charset="-128"/>
                <a:ea typeface="ＭＳ Ｐゴシック" pitchFamily="50" charset="-128"/>
              </a:rPr>
              <a:t>↑道路端部への摺付け等が</a:t>
            </a:r>
            <a:r>
              <a:rPr lang="ja-JP" altLang="en-US" sz="2000" dirty="0" smtClean="0">
                <a:solidFill>
                  <a:srgbClr val="FF0000"/>
                </a:solidFill>
                <a:latin typeface="ＭＳ Ｐゴシック" pitchFamily="50" charset="-128"/>
                <a:ea typeface="ＭＳ Ｐゴシック" pitchFamily="50" charset="-128"/>
              </a:rPr>
              <a:t>ないため、</a:t>
            </a:r>
            <a:r>
              <a:rPr lang="ja-JP" altLang="en-US" sz="2000" noProof="0" dirty="0" smtClean="0">
                <a:solidFill>
                  <a:srgbClr val="FF0000"/>
                </a:solidFill>
                <a:latin typeface="ＭＳ Ｐゴシック" pitchFamily="50" charset="-128"/>
                <a:ea typeface="ＭＳ Ｐゴシック" pitchFamily="50" charset="-128"/>
              </a:rPr>
              <a:t>溝となり、洗掘のもととなる。</a:t>
            </a:r>
            <a:endParaRPr lang="en-US" altLang="ja-JP" sz="2000" noProof="0" dirty="0">
              <a:solidFill>
                <a:srgbClr val="FF0000"/>
              </a:solidFill>
              <a:latin typeface="ＭＳ Ｐゴシック" pitchFamily="50" charset="-128"/>
              <a:ea typeface="ＭＳ Ｐゴシック" pitchFamily="50" charset="-128"/>
            </a:endParaRPr>
          </a:p>
        </p:txBody>
      </p:sp>
      <p:pic>
        <p:nvPicPr>
          <p:cNvPr id="11" name="Picture 2" descr="Z:\07_保全技術課\17 農地・水保全関係\24.8.22 佐世保市、松浦市\P101076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560" y="3861048"/>
            <a:ext cx="3456384" cy="2592288"/>
          </a:xfrm>
          <a:prstGeom prst="rect">
            <a:avLst/>
          </a:prstGeom>
          <a:noFill/>
        </p:spPr>
      </p:pic>
      <p:pic>
        <p:nvPicPr>
          <p:cNvPr id="12" name="Picture 3" descr="Z:\07_保全技術課\17 農地・水保全関係\24.8.22 佐世保市、松浦市\P101076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44008" y="3861048"/>
            <a:ext cx="3456384" cy="2592288"/>
          </a:xfrm>
          <a:prstGeom prst="rect">
            <a:avLst/>
          </a:prstGeom>
          <a:noFill/>
        </p:spPr>
      </p:pic>
      <p:sp>
        <p:nvSpPr>
          <p:cNvPr id="13" name="正方形/長方形 12"/>
          <p:cNvSpPr/>
          <p:nvPr/>
        </p:nvSpPr>
        <p:spPr>
          <a:xfrm>
            <a:off x="8244408" y="4365104"/>
            <a:ext cx="504056" cy="1296144"/>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b="1" dirty="0" smtClean="0">
                <a:solidFill>
                  <a:srgbClr val="0066FF"/>
                </a:solidFill>
              </a:rPr>
              <a:t>良い例</a:t>
            </a:r>
            <a:endParaRPr kumimoji="1" lang="ja-JP" altLang="en-US" b="1" dirty="0">
              <a:solidFill>
                <a:srgbClr val="0066FF"/>
              </a:solidFill>
            </a:endParaRPr>
          </a:p>
        </p:txBody>
      </p:sp>
      <p:sp>
        <p:nvSpPr>
          <p:cNvPr id="14" name="フローチャート : 結合子 13"/>
          <p:cNvSpPr/>
          <p:nvPr/>
        </p:nvSpPr>
        <p:spPr>
          <a:xfrm>
            <a:off x="3059832" y="5301208"/>
            <a:ext cx="360040" cy="360040"/>
          </a:xfrm>
          <a:prstGeom prst="flowChartConnector">
            <a:avLst/>
          </a:prstGeom>
          <a:noFill/>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cxnSp>
        <p:nvCxnSpPr>
          <p:cNvPr id="15" name="直線矢印コネクタ 14"/>
          <p:cNvCxnSpPr/>
          <p:nvPr/>
        </p:nvCxnSpPr>
        <p:spPr>
          <a:xfrm flipV="1">
            <a:off x="3419872" y="5409220"/>
            <a:ext cx="2952328" cy="36004"/>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6" name="フローチャート : 結合子 15"/>
          <p:cNvSpPr/>
          <p:nvPr/>
        </p:nvSpPr>
        <p:spPr>
          <a:xfrm>
            <a:off x="6444208" y="4869160"/>
            <a:ext cx="1008112" cy="936104"/>
          </a:xfrm>
          <a:prstGeom prst="flowChartConnector">
            <a:avLst/>
          </a:prstGeom>
          <a:noFill/>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17" name="サブタイトル 4"/>
          <p:cNvSpPr txBox="1">
            <a:spLocks/>
          </p:cNvSpPr>
          <p:nvPr/>
        </p:nvSpPr>
        <p:spPr>
          <a:xfrm>
            <a:off x="539552" y="6453336"/>
            <a:ext cx="6768752" cy="648072"/>
          </a:xfrm>
          <a:prstGeom prst="rect">
            <a:avLst/>
          </a:prstGeom>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2000" noProof="0" dirty="0" smtClean="0">
                <a:solidFill>
                  <a:srgbClr val="0066FF"/>
                </a:solidFill>
                <a:latin typeface="ＭＳ Ｐゴシック" pitchFamily="50" charset="-128"/>
                <a:ea typeface="ＭＳ Ｐゴシック" pitchFamily="50" charset="-128"/>
              </a:rPr>
              <a:t>↑「水みち」をつくらないように工夫する。</a:t>
            </a:r>
            <a:endParaRPr lang="en-US" altLang="ja-JP" sz="2000" noProof="0" dirty="0">
              <a:solidFill>
                <a:srgbClr val="0066FF"/>
              </a:solidFill>
              <a:latin typeface="ＭＳ Ｐゴシック" pitchFamily="50" charset="-128"/>
              <a:ea typeface="ＭＳ Ｐゴシック" pitchFamily="50" charset="-128"/>
            </a:endParaRPr>
          </a:p>
        </p:txBody>
      </p:sp>
      <p:sp>
        <p:nvSpPr>
          <p:cNvPr id="18" name="正方形/長方形 17"/>
          <p:cNvSpPr/>
          <p:nvPr/>
        </p:nvSpPr>
        <p:spPr>
          <a:xfrm>
            <a:off x="8532440" y="638132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tx1"/>
                </a:solidFill>
              </a:rPr>
              <a:t>５７</a:t>
            </a:r>
            <a:endParaRPr kumimoji="1" lang="ja-JP" altLang="en-US" dirty="0">
              <a:solidFill>
                <a:schemeClr val="tx1"/>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44624"/>
            <a:ext cx="9144000" cy="720080"/>
          </a:xfrm>
          <a:prstGeom prst="rect">
            <a:avLst/>
          </a:prstGeom>
          <a:noFill/>
          <a:ln w="25400">
            <a:noFill/>
          </a:ln>
        </p:spPr>
        <p:txBody>
          <a:bodyPr vert="horz" lIns="91440" tIns="45720" rIns="91440" bIns="45720" rtlCol="0" anchor="ctr">
            <a:normAutofit/>
          </a:bodyPr>
          <a:lstStyle/>
          <a:p>
            <a:pPr lvl="0">
              <a:spcBef>
                <a:spcPct val="0"/>
              </a:spcBef>
              <a:defRPr/>
            </a:pPr>
            <a:r>
              <a:rPr lang="ja-JP" altLang="en-US" sz="3000" b="1" dirty="0" smtClean="0"/>
              <a:t>２－３　抽出検査で確認された施工不具合の事例</a:t>
            </a:r>
            <a:endParaRPr kumimoji="1" lang="ja-JP" altLang="en-US" sz="3000" b="1" i="0" u="none" strike="noStrike" kern="1200" cap="none" spc="0" normalizeH="0" baseline="0" noProof="0" dirty="0" smtClean="0">
              <a:ln>
                <a:noFill/>
              </a:ln>
              <a:solidFill>
                <a:schemeClr val="tx1"/>
              </a:solidFill>
              <a:effectLst/>
              <a:uLnTx/>
              <a:uFillTx/>
              <a:latin typeface="ＭＳ Ｐゴシック" pitchFamily="50" charset="-128"/>
              <a:ea typeface="ＭＳ Ｐゴシック" pitchFamily="50" charset="-128"/>
              <a:cs typeface="+mj-cs"/>
            </a:endParaRPr>
          </a:p>
        </p:txBody>
      </p:sp>
      <p:pic>
        <p:nvPicPr>
          <p:cNvPr id="3"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0588" y="861094"/>
            <a:ext cx="4063108" cy="2858937"/>
          </a:xfrm>
          <a:prstGeom prst="rect">
            <a:avLst/>
          </a:prstGeom>
          <a:noFill/>
          <a:ln w="1">
            <a:noFill/>
            <a:miter lim="800000"/>
            <a:headEnd/>
            <a:tailEnd type="none" w="med" len="med"/>
          </a:ln>
          <a:effectLst/>
        </p:spPr>
      </p:pic>
      <p:pic>
        <p:nvPicPr>
          <p:cNvPr id="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16016" y="908720"/>
            <a:ext cx="4058357" cy="2830374"/>
          </a:xfrm>
          <a:prstGeom prst="rect">
            <a:avLst/>
          </a:prstGeom>
          <a:noFill/>
          <a:ln w="1">
            <a:noFill/>
            <a:miter lim="800000"/>
            <a:headEnd/>
            <a:tailEnd type="none" w="med" len="med"/>
          </a:ln>
          <a:effectLst/>
        </p:spPr>
      </p:pic>
      <p:sp>
        <p:nvSpPr>
          <p:cNvPr id="6" name="円/楕円 5"/>
          <p:cNvSpPr/>
          <p:nvPr/>
        </p:nvSpPr>
        <p:spPr>
          <a:xfrm>
            <a:off x="261001" y="1165895"/>
            <a:ext cx="3868480" cy="15443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dirty="0"/>
          </a:p>
        </p:txBody>
      </p:sp>
      <p:sp>
        <p:nvSpPr>
          <p:cNvPr id="7" name="円/楕円 6"/>
          <p:cNvSpPr/>
          <p:nvPr/>
        </p:nvSpPr>
        <p:spPr>
          <a:xfrm>
            <a:off x="4901214" y="1632619"/>
            <a:ext cx="1721945" cy="19878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dirty="0"/>
          </a:p>
        </p:txBody>
      </p:sp>
      <p:sp>
        <p:nvSpPr>
          <p:cNvPr id="8" name="タイトル 1"/>
          <p:cNvSpPr>
            <a:spLocks noGrp="1"/>
          </p:cNvSpPr>
          <p:nvPr>
            <p:ph type="title"/>
          </p:nvPr>
        </p:nvSpPr>
        <p:spPr>
          <a:xfrm>
            <a:off x="323528" y="3861048"/>
            <a:ext cx="4104456" cy="576064"/>
          </a:xfrm>
        </p:spPr>
        <p:txBody>
          <a:bodyPr>
            <a:noAutofit/>
          </a:bodyPr>
          <a:lstStyle/>
          <a:p>
            <a:r>
              <a:rPr lang="ja-JP" altLang="en-US" sz="2000" dirty="0" smtClean="0">
                <a:solidFill>
                  <a:srgbClr val="FF0000"/>
                </a:solidFill>
                <a:latin typeface="ＭＳ Ｐゴシック" pitchFamily="50" charset="-128"/>
                <a:ea typeface="ＭＳ Ｐゴシック" pitchFamily="50" charset="-128"/>
              </a:rPr>
              <a:t>道路脇の法面が雨水等により</a:t>
            </a:r>
            <a:r>
              <a:rPr lang="en-US" altLang="ja-JP" sz="2000" dirty="0" smtClean="0">
                <a:solidFill>
                  <a:srgbClr val="FF0000"/>
                </a:solidFill>
                <a:latin typeface="ＭＳ Ｐゴシック" pitchFamily="50" charset="-128"/>
                <a:ea typeface="ＭＳ Ｐゴシック" pitchFamily="50" charset="-128"/>
              </a:rPr>
              <a:t/>
            </a:r>
            <a:br>
              <a:rPr lang="en-US" altLang="ja-JP" sz="2000" dirty="0" smtClean="0">
                <a:solidFill>
                  <a:srgbClr val="FF0000"/>
                </a:solidFill>
                <a:latin typeface="ＭＳ Ｐゴシック" pitchFamily="50" charset="-128"/>
                <a:ea typeface="ＭＳ Ｐゴシック" pitchFamily="50" charset="-128"/>
              </a:rPr>
            </a:br>
            <a:r>
              <a:rPr lang="ja-JP" altLang="en-US" sz="2000" dirty="0" smtClean="0">
                <a:solidFill>
                  <a:srgbClr val="FF0000"/>
                </a:solidFill>
                <a:latin typeface="ＭＳ Ｐゴシック" pitchFamily="50" charset="-128"/>
                <a:ea typeface="ＭＳ Ｐゴシック" pitchFamily="50" charset="-128"/>
              </a:rPr>
              <a:t>洗掘されている。</a:t>
            </a:r>
            <a:endParaRPr kumimoji="1" lang="ja-JP" altLang="en-US" sz="2000" dirty="0">
              <a:solidFill>
                <a:srgbClr val="FF0000"/>
              </a:solidFill>
              <a:latin typeface="ＭＳ Ｐゴシック" pitchFamily="50" charset="-128"/>
              <a:ea typeface="ＭＳ Ｐゴシック" pitchFamily="50" charset="-128"/>
            </a:endParaRPr>
          </a:p>
        </p:txBody>
      </p:sp>
      <p:sp>
        <p:nvSpPr>
          <p:cNvPr id="9" name="タイトル 1"/>
          <p:cNvSpPr txBox="1">
            <a:spLocks/>
          </p:cNvSpPr>
          <p:nvPr/>
        </p:nvSpPr>
        <p:spPr>
          <a:xfrm>
            <a:off x="4644008" y="3861048"/>
            <a:ext cx="4104456" cy="576064"/>
          </a:xfrm>
          <a:prstGeom prst="rect">
            <a:avLst/>
          </a:prstGeom>
        </p:spPr>
        <p:txBody>
          <a:bodyPr vert="horz" lIns="91440" tIns="45720" rIns="91440" bIns="45720" rtlCol="0" anchor="ctr">
            <a:noAutofit/>
          </a:bodyPr>
          <a:lstStyle/>
          <a:p>
            <a:pPr lvl="0" algn="ctr">
              <a:spcBef>
                <a:spcPct val="0"/>
              </a:spcBef>
            </a:pPr>
            <a:r>
              <a:rPr lang="ja-JP" altLang="en-US" sz="2000" dirty="0" smtClean="0">
                <a:solidFill>
                  <a:srgbClr val="0066FF"/>
                </a:solidFill>
                <a:latin typeface="ＭＳ Ｐゴシック" pitchFamily="50" charset="-128"/>
                <a:ea typeface="ＭＳ Ｐゴシック" pitchFamily="50" charset="-128"/>
                <a:cs typeface="+mj-cs"/>
              </a:rPr>
              <a:t>舗装時に水受けを行っているため</a:t>
            </a:r>
            <a:endParaRPr lang="en-US" altLang="ja-JP" sz="2000" dirty="0" smtClean="0">
              <a:solidFill>
                <a:srgbClr val="0066FF"/>
              </a:solidFill>
              <a:latin typeface="ＭＳ Ｐゴシック" pitchFamily="50" charset="-128"/>
              <a:ea typeface="ＭＳ Ｐゴシック" pitchFamily="50" charset="-128"/>
              <a:cs typeface="+mj-cs"/>
            </a:endParaRPr>
          </a:p>
          <a:p>
            <a:pPr lvl="0" algn="ctr">
              <a:spcBef>
                <a:spcPct val="0"/>
              </a:spcBef>
            </a:pPr>
            <a:r>
              <a:rPr lang="ja-JP" altLang="en-US" sz="2000" dirty="0" smtClean="0">
                <a:solidFill>
                  <a:srgbClr val="0066FF"/>
                </a:solidFill>
                <a:latin typeface="ＭＳ Ｐゴシック" pitchFamily="50" charset="-128"/>
                <a:ea typeface="ＭＳ Ｐゴシック" pitchFamily="50" charset="-128"/>
                <a:cs typeface="+mj-cs"/>
              </a:rPr>
              <a:t>洗掘されていない。</a:t>
            </a:r>
            <a:endParaRPr kumimoji="1" lang="ja-JP" altLang="en-US" sz="2000" b="0" i="0" u="none" strike="noStrike" kern="1200" cap="none" spc="0" normalizeH="0" baseline="0" noProof="0" dirty="0">
              <a:ln>
                <a:noFill/>
              </a:ln>
              <a:solidFill>
                <a:srgbClr val="0066FF"/>
              </a:solidFill>
              <a:effectLst/>
              <a:uLnTx/>
              <a:uFillTx/>
              <a:latin typeface="ＭＳ Ｐゴシック" pitchFamily="50" charset="-128"/>
              <a:ea typeface="ＭＳ Ｐゴシック" pitchFamily="50" charset="-128"/>
              <a:cs typeface="+mj-cs"/>
            </a:endParaRPr>
          </a:p>
        </p:txBody>
      </p:sp>
      <p:sp>
        <p:nvSpPr>
          <p:cNvPr id="10" name="タイトル 1"/>
          <p:cNvSpPr txBox="1">
            <a:spLocks/>
          </p:cNvSpPr>
          <p:nvPr/>
        </p:nvSpPr>
        <p:spPr>
          <a:xfrm>
            <a:off x="323528" y="4653136"/>
            <a:ext cx="8064896" cy="2088232"/>
          </a:xfrm>
          <a:prstGeom prst="rect">
            <a:avLst/>
          </a:prstGeom>
        </p:spPr>
        <p:txBody>
          <a:bodyPr vert="horz" lIns="91440" tIns="45720" rIns="91440" bIns="45720" rtlCol="0" anchor="ctr">
            <a:noAutofit/>
          </a:bodyPr>
          <a:lstStyle/>
          <a:p>
            <a:pPr lvl="0">
              <a:spcBef>
                <a:spcPct val="0"/>
              </a:spcBef>
            </a:pPr>
            <a:r>
              <a:rPr lang="ja-JP" altLang="en-US" sz="2000" dirty="0" smtClean="0">
                <a:latin typeface="+mj-lt"/>
                <a:ea typeface="+mj-ea"/>
                <a:cs typeface="+mj-cs"/>
              </a:rPr>
              <a:t>・現況が砂利舗装であったものをコンクリート舗装やアスファルト舗装で整備する場合などは、これまで地面に浸透していた雨水などが道路表面を流れることになる。</a:t>
            </a:r>
            <a:endParaRPr lang="en-US" altLang="ja-JP" sz="2000" dirty="0" smtClean="0">
              <a:latin typeface="+mj-lt"/>
              <a:ea typeface="+mj-ea"/>
              <a:cs typeface="+mj-cs"/>
            </a:endParaRPr>
          </a:p>
          <a:p>
            <a:pPr lvl="0">
              <a:spcBef>
                <a:spcPct val="0"/>
              </a:spcBef>
            </a:pPr>
            <a:endParaRPr lang="en-US" altLang="ja-JP" sz="2000" dirty="0" smtClean="0">
              <a:latin typeface="+mj-lt"/>
              <a:ea typeface="+mj-ea"/>
              <a:cs typeface="+mj-cs"/>
            </a:endParaRPr>
          </a:p>
          <a:p>
            <a:pPr lvl="0">
              <a:spcBef>
                <a:spcPct val="0"/>
              </a:spcBef>
            </a:pPr>
            <a:r>
              <a:rPr lang="ja-JP" altLang="en-US" sz="2000" dirty="0" smtClean="0">
                <a:latin typeface="+mj-lt"/>
                <a:ea typeface="+mj-ea"/>
                <a:cs typeface="+mj-cs"/>
              </a:rPr>
              <a:t>・また、普段から水が多く集まりやすい場所、農地側の法面などは、洗い流され浸食を受けることが考えられるので注意する。</a:t>
            </a:r>
            <a:endParaRPr lang="en-US" altLang="ja-JP" sz="2000" dirty="0" smtClean="0">
              <a:latin typeface="+mj-lt"/>
              <a:ea typeface="+mj-ea"/>
              <a:cs typeface="+mj-cs"/>
            </a:endParaRPr>
          </a:p>
          <a:p>
            <a:pPr lvl="0">
              <a:spcBef>
                <a:spcPct val="0"/>
              </a:spcBef>
            </a:pPr>
            <a:endParaRPr lang="en-US" altLang="ja-JP" sz="2000" dirty="0" smtClean="0">
              <a:solidFill>
                <a:srgbClr val="0070C0"/>
              </a:solidFill>
              <a:latin typeface="+mj-lt"/>
              <a:ea typeface="+mj-ea"/>
              <a:cs typeface="+mj-cs"/>
            </a:endParaRPr>
          </a:p>
        </p:txBody>
      </p:sp>
      <p:sp>
        <p:nvSpPr>
          <p:cNvPr id="11" name="正方形/長方形 10"/>
          <p:cNvSpPr/>
          <p:nvPr/>
        </p:nvSpPr>
        <p:spPr>
          <a:xfrm>
            <a:off x="8532440" y="7200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tx1"/>
                </a:solidFill>
              </a:rPr>
              <a:t>５８</a:t>
            </a:r>
            <a:endParaRPr kumimoji="1" lang="ja-JP" altLang="en-US" dirty="0">
              <a:solidFill>
                <a:schemeClr val="tx1"/>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9512" y="183948"/>
            <a:ext cx="8784976" cy="6549106"/>
          </a:xfrm>
          <a:prstGeom prst="rect">
            <a:avLst/>
          </a:prstGeom>
        </p:spPr>
      </p:pic>
      <p:sp>
        <p:nvSpPr>
          <p:cNvPr id="2" name="タイトル 1"/>
          <p:cNvSpPr>
            <a:spLocks noGrp="1"/>
          </p:cNvSpPr>
          <p:nvPr>
            <p:ph type="title"/>
          </p:nvPr>
        </p:nvSpPr>
        <p:spPr>
          <a:xfrm>
            <a:off x="194982" y="388832"/>
            <a:ext cx="8229600" cy="1143000"/>
          </a:xfrm>
        </p:spPr>
        <p:txBody>
          <a:bodyPr>
            <a:noAutofit/>
          </a:bodyPr>
          <a:lstStyle/>
          <a:p>
            <a:pPr algn="l"/>
            <a:r>
              <a:rPr kumimoji="1" lang="ja-JP" altLang="en-US" b="1" dirty="0" smtClean="0">
                <a:solidFill>
                  <a:srgbClr val="FF0000"/>
                </a:solidFill>
              </a:rPr>
              <a:t>３．ゲート、ポンプの機能保全、</a:t>
            </a:r>
            <a:r>
              <a:rPr kumimoji="1" lang="en-US" altLang="ja-JP" b="1" dirty="0" smtClean="0">
                <a:solidFill>
                  <a:srgbClr val="FF0000"/>
                </a:solidFill>
              </a:rPr>
              <a:t/>
            </a:r>
            <a:br>
              <a:rPr kumimoji="1" lang="en-US" altLang="ja-JP" b="1" dirty="0" smtClean="0">
                <a:solidFill>
                  <a:srgbClr val="FF0000"/>
                </a:solidFill>
              </a:rPr>
            </a:br>
            <a:r>
              <a:rPr lang="ja-JP" altLang="en-US" b="1" dirty="0">
                <a:solidFill>
                  <a:srgbClr val="FF0000"/>
                </a:solidFill>
              </a:rPr>
              <a:t>　</a:t>
            </a:r>
            <a:r>
              <a:rPr lang="ja-JP" altLang="en-US" b="1" dirty="0" smtClean="0">
                <a:solidFill>
                  <a:srgbClr val="FF0000"/>
                </a:solidFill>
              </a:rPr>
              <a:t>　</a:t>
            </a:r>
            <a:r>
              <a:rPr kumimoji="1" lang="ja-JP" altLang="en-US" b="1" dirty="0" smtClean="0">
                <a:solidFill>
                  <a:srgbClr val="FF0000"/>
                </a:solidFill>
              </a:rPr>
              <a:t>補修、更新</a:t>
            </a:r>
            <a:endParaRPr kumimoji="1" lang="ja-JP" altLang="en-US" b="1" dirty="0">
              <a:solidFill>
                <a:srgbClr val="FF0000"/>
              </a:solidFill>
            </a:endParaRPr>
          </a:p>
        </p:txBody>
      </p:sp>
      <p:sp>
        <p:nvSpPr>
          <p:cNvPr id="4" name="正方形/長方形 3"/>
          <p:cNvSpPr/>
          <p:nvPr/>
        </p:nvSpPr>
        <p:spPr>
          <a:xfrm>
            <a:off x="8532440" y="638132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tx1"/>
                </a:solidFill>
              </a:rPr>
              <a:t>５９</a:t>
            </a:r>
            <a:endParaRPr kumimoji="1" lang="ja-JP" altLang="en-US" dirty="0">
              <a:solidFill>
                <a:schemeClr val="tx1"/>
              </a:solidFill>
            </a:endParaRPr>
          </a:p>
        </p:txBody>
      </p:sp>
      <p:sp>
        <p:nvSpPr>
          <p:cNvPr id="3" name="コンテンツ プレースホルダー 2"/>
          <p:cNvSpPr>
            <a:spLocks noGrp="1"/>
          </p:cNvSpPr>
          <p:nvPr>
            <p:ph idx="1"/>
          </p:nvPr>
        </p:nvSpPr>
        <p:spPr/>
        <p:txBody>
          <a:bodyPr/>
          <a:lstStyle/>
          <a:p>
            <a:endParaRPr kumimoji="1" lang="ja-JP" altLang="en-US" dirty="0"/>
          </a:p>
        </p:txBody>
      </p:sp>
    </p:spTree>
    <p:extLst>
      <p:ext uri="{BB962C8B-B14F-4D97-AF65-F5344CB8AC3E}">
        <p14:creationId xmlns:p14="http://schemas.microsoft.com/office/powerpoint/2010/main" val="17583484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9207" y="1052736"/>
            <a:ext cx="8496944" cy="5638116"/>
          </a:xfrm>
          <a:prstGeom prst="rect">
            <a:avLst/>
          </a:prstGeom>
          <a:noFill/>
          <a:ln w="9525">
            <a:noFill/>
            <a:miter lim="800000"/>
            <a:headEnd/>
            <a:tailEnd/>
          </a:ln>
        </p:spPr>
      </p:pic>
      <p:sp>
        <p:nvSpPr>
          <p:cNvPr id="5" name="タイトル 1"/>
          <p:cNvSpPr txBox="1">
            <a:spLocks/>
          </p:cNvSpPr>
          <p:nvPr/>
        </p:nvSpPr>
        <p:spPr>
          <a:xfrm>
            <a:off x="323528" y="615062"/>
            <a:ext cx="8229600" cy="490066"/>
          </a:xfrm>
          <a:prstGeom prst="rect">
            <a:avLst/>
          </a:prstGeom>
        </p:spPr>
        <p:txBody>
          <a:bodyPr vert="horz" lIns="91440" tIns="45720" rIns="91440" bIns="45720" rtlCol="0" anchor="ctr">
            <a:normAutofit/>
          </a:bodyPr>
          <a:lstStyle/>
          <a:p>
            <a:pPr lvl="0">
              <a:spcBef>
                <a:spcPct val="0"/>
              </a:spcBef>
            </a:pPr>
            <a:r>
              <a:rPr kumimoji="1" lang="ja-JP" altLang="en-US" sz="2400" b="0" i="0" u="none" strike="noStrike" kern="1200" cap="none" spc="0" normalizeH="0" baseline="0" noProof="0" dirty="0" smtClean="0">
                <a:ln>
                  <a:noFill/>
                </a:ln>
                <a:solidFill>
                  <a:schemeClr val="tx1"/>
                </a:solidFill>
                <a:effectLst/>
                <a:uLnTx/>
                <a:uFillTx/>
                <a:latin typeface="+mj-lt"/>
                <a:ea typeface="+mj-ea"/>
                <a:cs typeface="+mj-cs"/>
              </a:rPr>
              <a:t>ゲート設備</a:t>
            </a:r>
            <a:r>
              <a:rPr lang="ja-JP" altLang="en-US" sz="2400" dirty="0" smtClean="0"/>
              <a:t>部位毎</a:t>
            </a:r>
            <a:r>
              <a:rPr kumimoji="1" lang="ja-JP" altLang="en-US" sz="2400" b="0" i="0" u="none" strike="noStrike" kern="1200" cap="none" spc="0" normalizeH="0" baseline="0" noProof="0" dirty="0" smtClean="0">
                <a:ln>
                  <a:noFill/>
                </a:ln>
                <a:solidFill>
                  <a:schemeClr val="tx1"/>
                </a:solidFill>
                <a:effectLst/>
                <a:uLnTx/>
                <a:uFillTx/>
                <a:latin typeface="+mj-lt"/>
                <a:ea typeface="+mj-ea"/>
                <a:cs typeface="+mj-cs"/>
              </a:rPr>
              <a:t>の</a:t>
            </a:r>
            <a:r>
              <a:rPr lang="ja-JP" altLang="en-US" sz="2400" dirty="0" smtClean="0">
                <a:latin typeface="+mj-lt"/>
                <a:ea typeface="+mj-ea"/>
                <a:cs typeface="+mj-cs"/>
              </a:rPr>
              <a:t>健全度評価（１）</a:t>
            </a:r>
            <a:endParaRPr kumimoji="1" lang="en-US" altLang="ja-JP" sz="2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6" name="タイトル 1"/>
          <p:cNvSpPr txBox="1">
            <a:spLocks/>
          </p:cNvSpPr>
          <p:nvPr/>
        </p:nvSpPr>
        <p:spPr>
          <a:xfrm>
            <a:off x="251520" y="124996"/>
            <a:ext cx="8229600" cy="49006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000" b="0" i="0" u="none" strike="noStrike" kern="1200" cap="none" spc="0" normalizeH="0" baseline="0" noProof="0" dirty="0" smtClean="0">
                <a:ln>
                  <a:noFill/>
                </a:ln>
                <a:solidFill>
                  <a:schemeClr val="tx1"/>
                </a:solidFill>
                <a:effectLst/>
                <a:uLnTx/>
                <a:uFillTx/>
                <a:latin typeface="+mj-lt"/>
                <a:ea typeface="+mj-ea"/>
                <a:cs typeface="+mj-cs"/>
              </a:rPr>
              <a:t>３－１　ゲート設備の機能保全について</a:t>
            </a:r>
            <a:endParaRPr kumimoji="1" lang="ja-JP" altLang="en-US" sz="30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正方形/長方形 7"/>
          <p:cNvSpPr/>
          <p:nvPr/>
        </p:nvSpPr>
        <p:spPr>
          <a:xfrm>
            <a:off x="358032" y="1425787"/>
            <a:ext cx="1441446" cy="2610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8532440" y="7200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prstClr val="black"/>
                </a:solidFill>
              </a:rPr>
              <a:t>６０</a:t>
            </a:r>
            <a:endParaRPr lang="ja-JP" altLang="en-US" dirty="0">
              <a:solidFill>
                <a:prstClr val="black"/>
              </a:solidFill>
            </a:endParaRPr>
          </a:p>
        </p:txBody>
      </p:sp>
    </p:spTree>
    <p:extLst>
      <p:ext uri="{BB962C8B-B14F-4D97-AF65-F5344CB8AC3E}">
        <p14:creationId xmlns:p14="http://schemas.microsoft.com/office/powerpoint/2010/main" val="7507971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7544" y="836712"/>
            <a:ext cx="7992888" cy="5849802"/>
          </a:xfrm>
          <a:prstGeom prst="rect">
            <a:avLst/>
          </a:prstGeom>
          <a:noFill/>
          <a:ln w="9525">
            <a:noFill/>
            <a:miter lim="800000"/>
            <a:headEnd/>
            <a:tailEnd/>
          </a:ln>
        </p:spPr>
      </p:pic>
      <p:sp>
        <p:nvSpPr>
          <p:cNvPr id="6" name="タイトル 1"/>
          <p:cNvSpPr txBox="1">
            <a:spLocks/>
          </p:cNvSpPr>
          <p:nvPr/>
        </p:nvSpPr>
        <p:spPr>
          <a:xfrm>
            <a:off x="225642" y="433542"/>
            <a:ext cx="8229600" cy="490066"/>
          </a:xfrm>
          <a:prstGeom prst="rect">
            <a:avLst/>
          </a:prstGeom>
        </p:spPr>
        <p:txBody>
          <a:bodyPr vert="horz" lIns="91440" tIns="45720" rIns="91440" bIns="45720" rtlCol="0" anchor="ctr">
            <a:normAutofit/>
          </a:bodyPr>
          <a:lstStyle/>
          <a:p>
            <a:pPr lvl="0">
              <a:spcBef>
                <a:spcPct val="0"/>
              </a:spcBef>
            </a:pPr>
            <a:r>
              <a:rPr kumimoji="1" lang="ja-JP" altLang="en-US" sz="2400" b="0" i="0" u="none" strike="noStrike" kern="1200" cap="none" spc="0" normalizeH="0" baseline="0" noProof="0" dirty="0" smtClean="0">
                <a:ln>
                  <a:noFill/>
                </a:ln>
                <a:solidFill>
                  <a:schemeClr val="tx1"/>
                </a:solidFill>
                <a:effectLst/>
                <a:uLnTx/>
                <a:uFillTx/>
                <a:latin typeface="+mj-lt"/>
                <a:ea typeface="+mj-ea"/>
                <a:cs typeface="+mj-cs"/>
              </a:rPr>
              <a:t>ゲート設備</a:t>
            </a:r>
            <a:r>
              <a:rPr lang="ja-JP" altLang="en-US" sz="2400" dirty="0" smtClean="0"/>
              <a:t>部位毎</a:t>
            </a:r>
            <a:r>
              <a:rPr kumimoji="1" lang="ja-JP" altLang="en-US" sz="2400" b="0" i="0" u="none" strike="noStrike" kern="1200" cap="none" spc="0" normalizeH="0" baseline="0" noProof="0" dirty="0" smtClean="0">
                <a:ln>
                  <a:noFill/>
                </a:ln>
                <a:solidFill>
                  <a:schemeClr val="tx1"/>
                </a:solidFill>
                <a:effectLst/>
                <a:uLnTx/>
                <a:uFillTx/>
                <a:latin typeface="+mj-lt"/>
                <a:ea typeface="+mj-ea"/>
                <a:cs typeface="+mj-cs"/>
              </a:rPr>
              <a:t>の</a:t>
            </a:r>
            <a:r>
              <a:rPr lang="ja-JP" altLang="en-US" sz="2400" dirty="0" smtClean="0">
                <a:latin typeface="+mj-lt"/>
                <a:ea typeface="+mj-ea"/>
                <a:cs typeface="+mj-cs"/>
              </a:rPr>
              <a:t>健全度評価（２）</a:t>
            </a:r>
            <a:endParaRPr kumimoji="1" lang="en-US" altLang="ja-JP" sz="2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タイトル 1"/>
          <p:cNvSpPr txBox="1">
            <a:spLocks/>
          </p:cNvSpPr>
          <p:nvPr/>
        </p:nvSpPr>
        <p:spPr>
          <a:xfrm>
            <a:off x="194975" y="0"/>
            <a:ext cx="8229600" cy="49006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000" b="0" i="0" u="none" strike="noStrike" kern="1200" cap="none" spc="0" normalizeH="0" baseline="0" noProof="0" dirty="0" smtClean="0">
                <a:ln>
                  <a:noFill/>
                </a:ln>
                <a:solidFill>
                  <a:schemeClr val="tx1"/>
                </a:solidFill>
                <a:effectLst/>
                <a:uLnTx/>
                <a:uFillTx/>
                <a:latin typeface="+mj-lt"/>
                <a:ea typeface="+mj-ea"/>
                <a:cs typeface="+mj-cs"/>
              </a:rPr>
              <a:t>３－１　ゲート設備の機能保全について</a:t>
            </a:r>
            <a:endParaRPr kumimoji="1" lang="ja-JP" altLang="en-US" sz="30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正方形/長方形 7"/>
          <p:cNvSpPr/>
          <p:nvPr/>
        </p:nvSpPr>
        <p:spPr>
          <a:xfrm>
            <a:off x="685282" y="915467"/>
            <a:ext cx="1798486" cy="2610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8532440" y="638132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prstClr val="black"/>
                </a:solidFill>
              </a:rPr>
              <a:t>６１</a:t>
            </a:r>
            <a:endParaRPr lang="ja-JP" altLang="en-US" dirty="0">
              <a:solidFill>
                <a:prstClr val="black"/>
              </a:solidFill>
            </a:endParaRPr>
          </a:p>
        </p:txBody>
      </p:sp>
    </p:spTree>
    <p:extLst>
      <p:ext uri="{BB962C8B-B14F-4D97-AF65-F5344CB8AC3E}">
        <p14:creationId xmlns:p14="http://schemas.microsoft.com/office/powerpoint/2010/main" val="400157860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0" y="836712"/>
            <a:ext cx="7704856" cy="3767985"/>
          </a:xfrm>
          <a:prstGeom prst="rect">
            <a:avLst/>
          </a:prstGeom>
          <a:noFill/>
          <a:ln w="9525">
            <a:noFill/>
            <a:miter lim="800000"/>
            <a:headEnd/>
            <a:tailEnd/>
          </a:ln>
        </p:spPr>
      </p:pic>
      <p:sp>
        <p:nvSpPr>
          <p:cNvPr id="5" name="タイトル 1"/>
          <p:cNvSpPr txBox="1">
            <a:spLocks/>
          </p:cNvSpPr>
          <p:nvPr/>
        </p:nvSpPr>
        <p:spPr>
          <a:xfrm>
            <a:off x="174178" y="-2306"/>
            <a:ext cx="8229600" cy="49006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000" b="0" i="0" u="none" strike="noStrike" kern="1200" cap="none" spc="0" normalizeH="0" baseline="0" noProof="0" dirty="0" smtClean="0">
                <a:ln>
                  <a:noFill/>
                </a:ln>
                <a:solidFill>
                  <a:schemeClr val="tx1"/>
                </a:solidFill>
                <a:effectLst/>
                <a:uLnTx/>
                <a:uFillTx/>
                <a:latin typeface="+mj-lt"/>
                <a:ea typeface="+mj-ea"/>
                <a:cs typeface="+mj-cs"/>
              </a:rPr>
              <a:t>３－１　ゲート設備の機能保全について</a:t>
            </a:r>
            <a:endParaRPr kumimoji="1" lang="ja-JP" altLang="en-US" sz="30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タイトル 1"/>
          <p:cNvSpPr txBox="1">
            <a:spLocks/>
          </p:cNvSpPr>
          <p:nvPr/>
        </p:nvSpPr>
        <p:spPr>
          <a:xfrm>
            <a:off x="225642" y="424916"/>
            <a:ext cx="8229600" cy="490066"/>
          </a:xfrm>
          <a:prstGeom prst="rect">
            <a:avLst/>
          </a:prstGeom>
        </p:spPr>
        <p:txBody>
          <a:bodyPr vert="horz" lIns="91440" tIns="45720" rIns="91440" bIns="45720" rtlCol="0" anchor="ctr">
            <a:normAutofit/>
          </a:bodyPr>
          <a:lstStyle/>
          <a:p>
            <a:pPr lvl="0">
              <a:spcBef>
                <a:spcPct val="0"/>
              </a:spcBef>
            </a:pPr>
            <a:r>
              <a:rPr kumimoji="1" lang="ja-JP" altLang="en-US" sz="2400" b="0" i="0" u="none" strike="noStrike" kern="1200" cap="none" spc="0" normalizeH="0" baseline="0" noProof="0" dirty="0" smtClean="0">
                <a:ln>
                  <a:noFill/>
                </a:ln>
                <a:solidFill>
                  <a:schemeClr val="tx1"/>
                </a:solidFill>
                <a:effectLst/>
                <a:uLnTx/>
                <a:uFillTx/>
                <a:latin typeface="+mj-lt"/>
                <a:ea typeface="+mj-ea"/>
                <a:cs typeface="+mj-cs"/>
              </a:rPr>
              <a:t>ゲート設備</a:t>
            </a:r>
            <a:r>
              <a:rPr lang="ja-JP" altLang="en-US" sz="2400" dirty="0" smtClean="0"/>
              <a:t>部位毎</a:t>
            </a:r>
            <a:r>
              <a:rPr kumimoji="1" lang="ja-JP" altLang="en-US" sz="2400" b="0" i="0" u="none" strike="noStrike" kern="1200" cap="none" spc="0" normalizeH="0" baseline="0" noProof="0" dirty="0" smtClean="0">
                <a:ln>
                  <a:noFill/>
                </a:ln>
                <a:solidFill>
                  <a:schemeClr val="tx1"/>
                </a:solidFill>
                <a:effectLst/>
                <a:uLnTx/>
                <a:uFillTx/>
                <a:latin typeface="+mj-lt"/>
                <a:ea typeface="+mj-ea"/>
                <a:cs typeface="+mj-cs"/>
              </a:rPr>
              <a:t>の</a:t>
            </a:r>
            <a:r>
              <a:rPr lang="ja-JP" altLang="en-US" sz="2400" dirty="0" smtClean="0">
                <a:latin typeface="+mj-lt"/>
                <a:ea typeface="+mj-ea"/>
                <a:cs typeface="+mj-cs"/>
              </a:rPr>
              <a:t>健全度評価（３）</a:t>
            </a:r>
            <a:endParaRPr kumimoji="1" lang="en-US" altLang="ja-JP" sz="2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6" name="正方形/長方形 5"/>
          <p:cNvSpPr/>
          <p:nvPr/>
        </p:nvSpPr>
        <p:spPr>
          <a:xfrm>
            <a:off x="8532440" y="7200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prstClr val="black"/>
                </a:solidFill>
              </a:rPr>
              <a:t>６２</a:t>
            </a:r>
            <a:endParaRPr lang="ja-JP" altLang="en-US" dirty="0">
              <a:solidFill>
                <a:prstClr val="black"/>
              </a:solidFill>
            </a:endParaRPr>
          </a:p>
        </p:txBody>
      </p:sp>
      <p:sp>
        <p:nvSpPr>
          <p:cNvPr id="9" name="正方形/長方形 8"/>
          <p:cNvSpPr/>
          <p:nvPr/>
        </p:nvSpPr>
        <p:spPr>
          <a:xfrm flipV="1">
            <a:off x="4868658" y="1595044"/>
            <a:ext cx="360040" cy="126016"/>
          </a:xfrm>
          <a:prstGeom prst="rect">
            <a:avLst/>
          </a:prstGeom>
          <a:solidFill>
            <a:schemeClr val="bg1"/>
          </a:solid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4765146" y="1539540"/>
            <a:ext cx="1800200" cy="276999"/>
          </a:xfrm>
          <a:prstGeom prst="rect">
            <a:avLst/>
          </a:prstGeom>
          <a:noFill/>
        </p:spPr>
        <p:txBody>
          <a:bodyPr wrap="square" rtlCol="0">
            <a:spAutoFit/>
          </a:bodyPr>
          <a:lstStyle/>
          <a:p>
            <a:r>
              <a:rPr kumimoji="1" lang="ja-JP" altLang="en-US" sz="1200" dirty="0" smtClean="0"/>
              <a:t>Ｓ－３</a:t>
            </a:r>
            <a:endParaRPr kumimoji="1" lang="ja-JP" altLang="en-US" sz="1200" dirty="0"/>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520" y="4581128"/>
            <a:ext cx="4680520" cy="2016224"/>
          </a:xfrm>
          <a:prstGeom prst="rect">
            <a:avLst/>
          </a:prstGeom>
          <a:noFill/>
          <a:ln w="9525">
            <a:noFill/>
            <a:miter lim="800000"/>
            <a:headEnd/>
            <a:tailEnd/>
          </a:ln>
        </p:spPr>
      </p:pic>
      <p:sp>
        <p:nvSpPr>
          <p:cNvPr id="11" name="タイトル 1"/>
          <p:cNvSpPr txBox="1">
            <a:spLocks/>
          </p:cNvSpPr>
          <p:nvPr/>
        </p:nvSpPr>
        <p:spPr>
          <a:xfrm>
            <a:off x="5029200" y="4725144"/>
            <a:ext cx="3863280" cy="1584176"/>
          </a:xfrm>
          <a:prstGeom prst="rect">
            <a:avLst/>
          </a:prstGeom>
        </p:spPr>
        <p:txBody>
          <a:bodyPr vert="horz" lIns="91440" tIns="45720" rIns="91440" bIns="45720" rtlCol="0" anchor="ctr">
            <a:normAutofit/>
          </a:bodyPr>
          <a:lstStyle/>
          <a:p>
            <a:pPr lvl="0">
              <a:spcBef>
                <a:spcPct val="0"/>
              </a:spcBef>
            </a:pPr>
            <a:endParaRPr kumimoji="1" lang="en-US" altLang="ja-JP" sz="20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2" name="正方形/長方形 11"/>
          <p:cNvSpPr/>
          <p:nvPr/>
        </p:nvSpPr>
        <p:spPr>
          <a:xfrm>
            <a:off x="5004048" y="4653136"/>
            <a:ext cx="4572000" cy="738664"/>
          </a:xfrm>
          <a:prstGeom prst="rect">
            <a:avLst/>
          </a:prstGeom>
        </p:spPr>
        <p:txBody>
          <a:bodyPr>
            <a:spAutoFit/>
          </a:bodyPr>
          <a:lstStyle/>
          <a:p>
            <a:r>
              <a:rPr lang="en-US" altLang="ja-JP" sz="1400" dirty="0" smtClean="0"/>
              <a:t>※</a:t>
            </a:r>
            <a:r>
              <a:rPr lang="ja-JP" altLang="en-US" sz="1400" dirty="0" smtClean="0"/>
              <a:t>劣化の影響度は、診断項目の劣化内容が、</a:t>
            </a:r>
            <a:endParaRPr lang="en-US" altLang="ja-JP" sz="1400" dirty="0" smtClean="0"/>
          </a:p>
          <a:p>
            <a:r>
              <a:rPr lang="ja-JP" altLang="en-US" sz="1400" dirty="0" smtClean="0"/>
              <a:t>部位にとってどの程度影響を及ぼすかを３ランク</a:t>
            </a:r>
            <a:endParaRPr lang="en-US" altLang="ja-JP" sz="1400" dirty="0" smtClean="0"/>
          </a:p>
          <a:p>
            <a:r>
              <a:rPr lang="ja-JP" altLang="en-US" sz="1400" dirty="0" smtClean="0"/>
              <a:t>（Ａ：影響 度大、Ｂ：影響度中、Ｃ：影響度小）に区分</a:t>
            </a:r>
            <a:endParaRPr lang="ja-JP" altLang="en-US" sz="1400" dirty="0"/>
          </a:p>
        </p:txBody>
      </p:sp>
    </p:spTree>
    <p:extLst>
      <p:ext uri="{BB962C8B-B14F-4D97-AF65-F5344CB8AC3E}">
        <p14:creationId xmlns:p14="http://schemas.microsoft.com/office/powerpoint/2010/main" val="352414158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81121" y="130622"/>
            <a:ext cx="8229600" cy="490066"/>
          </a:xfrm>
        </p:spPr>
        <p:txBody>
          <a:bodyPr>
            <a:noAutofit/>
          </a:bodyPr>
          <a:lstStyle/>
          <a:p>
            <a:pPr algn="l"/>
            <a:r>
              <a:rPr lang="ja-JP" altLang="en-US" sz="3000" dirty="0" smtClean="0"/>
              <a:t>３－２　ゲート、ポンプの補修</a:t>
            </a:r>
            <a:endParaRPr kumimoji="1" lang="ja-JP" altLang="en-US" sz="3000" dirty="0"/>
          </a:p>
        </p:txBody>
      </p:sp>
      <p:sp>
        <p:nvSpPr>
          <p:cNvPr id="3" name="コンテンツ プレースホルダー 2"/>
          <p:cNvSpPr>
            <a:spLocks noGrp="1"/>
          </p:cNvSpPr>
          <p:nvPr>
            <p:ph idx="1"/>
          </p:nvPr>
        </p:nvSpPr>
        <p:spPr>
          <a:xfrm>
            <a:off x="457200" y="764704"/>
            <a:ext cx="8229600" cy="5976664"/>
          </a:xfrm>
        </p:spPr>
        <p:txBody>
          <a:bodyPr>
            <a:normAutofit/>
          </a:bodyPr>
          <a:lstStyle/>
          <a:p>
            <a:pPr marL="0" indent="0">
              <a:buNone/>
            </a:pPr>
            <a:r>
              <a:rPr lang="ja-JP" altLang="en-US" sz="1600" dirty="0" smtClean="0"/>
              <a:t>　水路</a:t>
            </a:r>
            <a:r>
              <a:rPr lang="ja-JP" altLang="en-US" sz="1600" dirty="0"/>
              <a:t>に附帯するゲートやポンプにおいて、部品の破損、腐食や老朽化がみられた場合、</a:t>
            </a:r>
            <a:r>
              <a:rPr lang="en-US" altLang="ja-JP" sz="1600" dirty="0"/>
              <a:t/>
            </a:r>
            <a:br>
              <a:rPr lang="en-US" altLang="ja-JP" sz="1600" dirty="0"/>
            </a:br>
            <a:r>
              <a:rPr lang="ja-JP" altLang="en-US" sz="1600" dirty="0"/>
              <a:t>当該箇所の部品交換や、塗装等によって、施設の機能維持を図る</a:t>
            </a:r>
            <a:r>
              <a:rPr lang="ja-JP" altLang="en-US" sz="1600" dirty="0" smtClean="0"/>
              <a:t>。</a:t>
            </a:r>
            <a:endParaRPr lang="en-US" altLang="ja-JP" sz="1600" dirty="0" smtClean="0"/>
          </a:p>
          <a:p>
            <a:pPr marL="0" indent="0">
              <a:buNone/>
            </a:pPr>
            <a:endParaRPr kumimoji="1" lang="en-US" altLang="ja-JP" sz="1600" dirty="0" smtClean="0"/>
          </a:p>
          <a:p>
            <a:pPr marL="0" indent="0">
              <a:buNone/>
            </a:pPr>
            <a:r>
              <a:rPr lang="ja-JP" altLang="en-US" sz="1600" dirty="0" smtClean="0"/>
              <a:t>①点検</a:t>
            </a:r>
            <a:endParaRPr kumimoji="1" lang="en-US" altLang="ja-JP" sz="1600" dirty="0"/>
          </a:p>
          <a:p>
            <a:pPr marL="0" indent="0">
              <a:buNone/>
            </a:pPr>
            <a:r>
              <a:rPr lang="ja-JP" altLang="en-US" sz="1600" dirty="0"/>
              <a:t>◇</a:t>
            </a:r>
            <a:r>
              <a:rPr lang="ja-JP" altLang="en-US" sz="1600" dirty="0" smtClean="0"/>
              <a:t>ゲートについては、目視及び操作をしながら部品の</a:t>
            </a:r>
            <a:endParaRPr lang="en-US" altLang="ja-JP" sz="1600" dirty="0" smtClean="0"/>
          </a:p>
          <a:p>
            <a:pPr marL="0" indent="0">
              <a:buNone/>
            </a:pPr>
            <a:r>
              <a:rPr lang="ja-JP" altLang="en-US" sz="1600" dirty="0"/>
              <a:t>　</a:t>
            </a:r>
            <a:r>
              <a:rPr lang="ja-JP" altLang="en-US" sz="1600" dirty="0" smtClean="0"/>
              <a:t>破損や老朽化の程度を点検。</a:t>
            </a:r>
            <a:endParaRPr kumimoji="1" lang="en-US" altLang="ja-JP" sz="1600" dirty="0"/>
          </a:p>
          <a:p>
            <a:pPr marL="0" indent="0">
              <a:buNone/>
            </a:pPr>
            <a:r>
              <a:rPr lang="ja-JP" altLang="en-US" sz="1600" dirty="0"/>
              <a:t>◇</a:t>
            </a:r>
            <a:r>
              <a:rPr lang="ja-JP" altLang="en-US" sz="1600" dirty="0" smtClean="0"/>
              <a:t>ポンプについては、揚水能力の低下や異常な音・振</a:t>
            </a:r>
            <a:endParaRPr lang="en-US" altLang="ja-JP" sz="1600" dirty="0" smtClean="0"/>
          </a:p>
          <a:p>
            <a:pPr marL="0" indent="0">
              <a:buNone/>
            </a:pPr>
            <a:r>
              <a:rPr lang="ja-JP" altLang="en-US" sz="1600" dirty="0" smtClean="0"/>
              <a:t>　動の状況を確認した上で必要に応じて専門業者に点</a:t>
            </a:r>
            <a:endParaRPr lang="en-US" altLang="ja-JP" sz="1600" dirty="0" smtClean="0"/>
          </a:p>
          <a:p>
            <a:pPr marL="0" indent="0">
              <a:buNone/>
            </a:pPr>
            <a:r>
              <a:rPr lang="ja-JP" altLang="en-US" sz="1600" dirty="0"/>
              <a:t>　</a:t>
            </a:r>
            <a:r>
              <a:rPr lang="ja-JP" altLang="en-US" sz="1600" dirty="0" smtClean="0"/>
              <a:t>検を依頼。</a:t>
            </a:r>
            <a:endParaRPr lang="en-US" altLang="ja-JP" sz="1600" dirty="0" smtClean="0"/>
          </a:p>
          <a:p>
            <a:pPr marL="0" indent="0">
              <a:buNone/>
            </a:pPr>
            <a:endParaRPr lang="en-US" altLang="ja-JP" sz="1600" dirty="0"/>
          </a:p>
          <a:p>
            <a:pPr marL="0" indent="0">
              <a:buNone/>
            </a:pPr>
            <a:r>
              <a:rPr lang="ja-JP" altLang="en-US" sz="1600" dirty="0" smtClean="0"/>
              <a:t>②補修</a:t>
            </a:r>
            <a:endParaRPr lang="en-US" altLang="ja-JP" sz="1600" dirty="0" smtClean="0"/>
          </a:p>
          <a:p>
            <a:pPr marL="0" indent="0">
              <a:buNone/>
            </a:pPr>
            <a:r>
              <a:rPr lang="ja-JP" altLang="en-US" sz="1600" dirty="0" smtClean="0"/>
              <a:t>◇ゲートにおいて、金属部品にさびの発生等がみられ</a:t>
            </a:r>
            <a:endParaRPr lang="en-US" altLang="ja-JP" sz="1600" dirty="0" smtClean="0"/>
          </a:p>
          <a:p>
            <a:pPr marL="0" indent="0">
              <a:buNone/>
            </a:pPr>
            <a:r>
              <a:rPr lang="ja-JP" altLang="en-US" sz="1600" dirty="0"/>
              <a:t>　</a:t>
            </a:r>
            <a:r>
              <a:rPr lang="ja-JP" altLang="en-US" sz="1600" dirty="0" err="1" smtClean="0"/>
              <a:t>る</a:t>
            </a:r>
            <a:r>
              <a:rPr lang="ja-JP" altLang="en-US" sz="1600" dirty="0" smtClean="0"/>
              <a:t>場合は錆を取り除き、補修材や塗料を塗布する等</a:t>
            </a:r>
            <a:endParaRPr lang="en-US" altLang="ja-JP" sz="1600" dirty="0" smtClean="0"/>
          </a:p>
          <a:p>
            <a:pPr marL="0" indent="0">
              <a:buNone/>
            </a:pPr>
            <a:r>
              <a:rPr lang="ja-JP" altLang="en-US" sz="1600" dirty="0"/>
              <a:t>　</a:t>
            </a:r>
            <a:r>
              <a:rPr lang="ja-JP" altLang="en-US" sz="1600" dirty="0" smtClean="0"/>
              <a:t>の補修を行う。金属部品の錆の発生や減耗が著しい</a:t>
            </a:r>
            <a:endParaRPr lang="en-US" altLang="ja-JP" sz="1600" dirty="0" smtClean="0"/>
          </a:p>
          <a:p>
            <a:pPr marL="0" indent="0">
              <a:buNone/>
            </a:pPr>
            <a:r>
              <a:rPr lang="ja-JP" altLang="en-US" sz="1600" dirty="0"/>
              <a:t>　</a:t>
            </a:r>
            <a:r>
              <a:rPr lang="ja-JP" altLang="en-US" sz="1600" dirty="0" smtClean="0"/>
              <a:t>場合は新たな部品に交換。水密ゴム等部品の硬化や</a:t>
            </a:r>
            <a:endParaRPr lang="en-US" altLang="ja-JP" sz="1600" dirty="0" smtClean="0"/>
          </a:p>
          <a:p>
            <a:pPr marL="0" indent="0">
              <a:buNone/>
            </a:pPr>
            <a:r>
              <a:rPr lang="ja-JP" altLang="en-US" sz="1600" dirty="0"/>
              <a:t>　</a:t>
            </a:r>
            <a:r>
              <a:rPr lang="ja-JP" altLang="en-US" sz="1600" dirty="0" smtClean="0"/>
              <a:t>破損により漏水が著しい場合はゴム部品を新たな部</a:t>
            </a:r>
            <a:endParaRPr lang="en-US" altLang="ja-JP" sz="1600" dirty="0" smtClean="0"/>
          </a:p>
          <a:p>
            <a:pPr marL="0" indent="0">
              <a:buNone/>
            </a:pPr>
            <a:r>
              <a:rPr lang="ja-JP" altLang="en-US" sz="1600" dirty="0"/>
              <a:t>　</a:t>
            </a:r>
            <a:r>
              <a:rPr lang="ja-JP" altLang="en-US" sz="1600" dirty="0" smtClean="0"/>
              <a:t>品に交換。</a:t>
            </a:r>
            <a:endParaRPr lang="en-US" altLang="ja-JP" sz="1600" dirty="0" smtClean="0"/>
          </a:p>
          <a:p>
            <a:pPr marL="0" indent="0">
              <a:buNone/>
            </a:pPr>
            <a:r>
              <a:rPr lang="ja-JP" altLang="en-US" sz="1600" dirty="0" smtClean="0"/>
              <a:t>◇ポンプにおいては、専門業者の点検結果に基づき、</a:t>
            </a:r>
            <a:endParaRPr lang="en-US" altLang="ja-JP" sz="1600" dirty="0" smtClean="0"/>
          </a:p>
          <a:p>
            <a:pPr marL="0" indent="0">
              <a:buNone/>
            </a:pPr>
            <a:r>
              <a:rPr lang="ja-JP" altLang="en-US" sz="1600" dirty="0"/>
              <a:t>　</a:t>
            </a:r>
            <a:r>
              <a:rPr lang="ja-JP" altLang="en-US" sz="1600" dirty="0" smtClean="0"/>
              <a:t>部品を交換。</a:t>
            </a:r>
            <a:endParaRPr lang="en-US" altLang="ja-JP" sz="1600" dirty="0" smtClean="0"/>
          </a:p>
          <a:p>
            <a:pPr marL="0" indent="0">
              <a:buNone/>
            </a:pPr>
            <a:endParaRPr lang="en-US" altLang="ja-JP" sz="1600" dirty="0" smtClean="0"/>
          </a:p>
          <a:p>
            <a:pPr marL="0" indent="0">
              <a:buNone/>
            </a:pPr>
            <a:endParaRPr kumimoji="1" lang="en-US" altLang="ja-JP" sz="1600" dirty="0"/>
          </a:p>
          <a:p>
            <a:pPr marL="0" indent="0">
              <a:buNone/>
            </a:pPr>
            <a:endParaRPr kumimoji="1" lang="ja-JP" altLang="en-US" sz="1600" dirty="0"/>
          </a:p>
        </p:txBody>
      </p:sp>
      <p:pic>
        <p:nvPicPr>
          <p:cNvPr id="4" name="図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2080" y="1484784"/>
            <a:ext cx="2721839" cy="2160240"/>
          </a:xfrm>
          <a:prstGeom prst="rect">
            <a:avLst/>
          </a:prstGeom>
        </p:spPr>
      </p:pic>
      <p:pic>
        <p:nvPicPr>
          <p:cNvPr id="5" name="図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92079" y="3933056"/>
            <a:ext cx="2721839" cy="2242665"/>
          </a:xfrm>
          <a:prstGeom prst="rect">
            <a:avLst/>
          </a:prstGeom>
        </p:spPr>
      </p:pic>
      <p:sp>
        <p:nvSpPr>
          <p:cNvPr id="7" name="正方形/長方形 6"/>
          <p:cNvSpPr/>
          <p:nvPr/>
        </p:nvSpPr>
        <p:spPr>
          <a:xfrm>
            <a:off x="8532440" y="638132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６３</a:t>
            </a:r>
            <a:endParaRPr kumimoji="1" lang="ja-JP" altLang="en-US" dirty="0">
              <a:solidFill>
                <a:schemeClr val="tx1"/>
              </a:solidFill>
            </a:endParaRPr>
          </a:p>
        </p:txBody>
      </p:sp>
    </p:spTree>
    <p:extLst>
      <p:ext uri="{BB962C8B-B14F-4D97-AF65-F5344CB8AC3E}">
        <p14:creationId xmlns:p14="http://schemas.microsoft.com/office/powerpoint/2010/main" val="256228440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908720"/>
            <a:ext cx="8507288" cy="5832648"/>
          </a:xfrm>
        </p:spPr>
        <p:txBody>
          <a:bodyPr>
            <a:normAutofit/>
          </a:bodyPr>
          <a:lstStyle/>
          <a:p>
            <a:pPr marL="0" indent="0">
              <a:buNone/>
            </a:pPr>
            <a:r>
              <a:rPr kumimoji="1" lang="ja-JP" altLang="en-US" sz="1600" dirty="0" smtClean="0"/>
              <a:t>　水路に附帯するゲートやポンプにおいて、著しい破損や老朽化がみられた場合、新たに更新することによって、施設の機能維持を図る。</a:t>
            </a:r>
            <a:endParaRPr kumimoji="1" lang="en-US" altLang="ja-JP" sz="1600" dirty="0" smtClean="0"/>
          </a:p>
          <a:p>
            <a:pPr marL="0" indent="0">
              <a:buNone/>
            </a:pPr>
            <a:endParaRPr kumimoji="1" lang="en-US" altLang="ja-JP" sz="1600" dirty="0" smtClean="0"/>
          </a:p>
          <a:p>
            <a:pPr marL="0" indent="0">
              <a:buNone/>
            </a:pPr>
            <a:endParaRPr lang="en-US" altLang="ja-JP" sz="1600" dirty="0"/>
          </a:p>
          <a:p>
            <a:pPr marL="0" indent="0">
              <a:buNone/>
            </a:pPr>
            <a:r>
              <a:rPr kumimoji="1" lang="ja-JP" altLang="en-US" sz="1600" dirty="0" smtClean="0"/>
              <a:t>◇ゲートやポンプの点検結果に応じて、部品の交換に</a:t>
            </a:r>
            <a:endParaRPr kumimoji="1" lang="en-US" altLang="ja-JP" sz="1600" dirty="0" smtClean="0"/>
          </a:p>
          <a:p>
            <a:pPr marL="0" indent="0">
              <a:buNone/>
            </a:pPr>
            <a:r>
              <a:rPr lang="ja-JP" altLang="en-US" sz="1600" dirty="0"/>
              <a:t>　</a:t>
            </a:r>
            <a:r>
              <a:rPr kumimoji="1" lang="ja-JP" altLang="en-US" sz="1600" dirty="0" smtClean="0"/>
              <a:t>よる補修あるいは新たに更新かを決定。</a:t>
            </a:r>
            <a:endParaRPr kumimoji="1" lang="en-US" altLang="ja-JP" sz="1600" dirty="0" smtClean="0"/>
          </a:p>
          <a:p>
            <a:pPr marL="0" indent="0">
              <a:buNone/>
            </a:pPr>
            <a:endParaRPr lang="en-US" altLang="ja-JP" sz="1600" dirty="0"/>
          </a:p>
          <a:p>
            <a:pPr marL="0" indent="0">
              <a:buNone/>
            </a:pPr>
            <a:r>
              <a:rPr kumimoji="1" lang="ja-JP" altLang="en-US" sz="1600" dirty="0" smtClean="0"/>
              <a:t>◇ゲートにおいては、老朽化により腐食や錆の発生が</a:t>
            </a:r>
            <a:endParaRPr kumimoji="1" lang="en-US" altLang="ja-JP" sz="1600" dirty="0" smtClean="0"/>
          </a:p>
          <a:p>
            <a:pPr marL="0" indent="0">
              <a:buNone/>
            </a:pPr>
            <a:r>
              <a:rPr lang="ja-JP" altLang="en-US" sz="1600" dirty="0"/>
              <a:t>　</a:t>
            </a:r>
            <a:r>
              <a:rPr kumimoji="1" lang="ja-JP" altLang="en-US" sz="1600" dirty="0" smtClean="0"/>
              <a:t>著しく、再塗装が困難な状態である場合、新たに更新。</a:t>
            </a:r>
            <a:endParaRPr kumimoji="1" lang="en-US" altLang="ja-JP" sz="1600" dirty="0" smtClean="0"/>
          </a:p>
          <a:p>
            <a:pPr marL="0" indent="0">
              <a:buNone/>
            </a:pPr>
            <a:endParaRPr kumimoji="1" lang="en-US" altLang="ja-JP" sz="1600" dirty="0" smtClean="0"/>
          </a:p>
          <a:p>
            <a:pPr marL="0" indent="0">
              <a:buNone/>
            </a:pPr>
            <a:r>
              <a:rPr lang="ja-JP" altLang="en-US" sz="1600" dirty="0" smtClean="0"/>
              <a:t>◇ポンプにおいては、専門業者の点検結果に基づき、</a:t>
            </a:r>
            <a:endParaRPr lang="en-US" altLang="ja-JP" sz="1600" dirty="0" smtClean="0"/>
          </a:p>
          <a:p>
            <a:pPr marL="0" indent="0">
              <a:buNone/>
            </a:pPr>
            <a:r>
              <a:rPr lang="ja-JP" altLang="en-US" sz="1600" dirty="0"/>
              <a:t>　</a:t>
            </a:r>
            <a:r>
              <a:rPr lang="ja-JP" altLang="en-US" sz="1600" dirty="0" smtClean="0"/>
              <a:t>補修が困難な場合、新たに更新。</a:t>
            </a:r>
            <a:endParaRPr lang="en-US" altLang="ja-JP" sz="1600" dirty="0" smtClean="0"/>
          </a:p>
          <a:p>
            <a:pPr marL="0" indent="0">
              <a:buNone/>
            </a:pPr>
            <a:endParaRPr lang="en-US" altLang="ja-JP" sz="1600" dirty="0" smtClean="0"/>
          </a:p>
          <a:p>
            <a:pPr marL="0" indent="0">
              <a:buNone/>
            </a:pPr>
            <a:r>
              <a:rPr kumimoji="1" lang="en-US" altLang="ja-JP" sz="1800" dirty="0" smtClean="0">
                <a:solidFill>
                  <a:srgbClr val="FF0000"/>
                </a:solidFill>
              </a:rPr>
              <a:t>※</a:t>
            </a:r>
            <a:r>
              <a:rPr kumimoji="1" lang="ja-JP" altLang="en-US" sz="1800" dirty="0" smtClean="0">
                <a:solidFill>
                  <a:srgbClr val="FF0000"/>
                </a:solidFill>
              </a:rPr>
              <a:t>比較的小規模な用排水施設等で日常の管理を</a:t>
            </a:r>
            <a:endParaRPr kumimoji="1" lang="en-US" altLang="ja-JP" sz="1800" dirty="0" smtClean="0">
              <a:solidFill>
                <a:srgbClr val="FF0000"/>
              </a:solidFill>
            </a:endParaRPr>
          </a:p>
          <a:p>
            <a:pPr marL="0" indent="0">
              <a:buNone/>
            </a:pPr>
            <a:r>
              <a:rPr kumimoji="1" lang="ja-JP" altLang="en-US" sz="1800" dirty="0" smtClean="0">
                <a:solidFill>
                  <a:srgbClr val="FF0000"/>
                </a:solidFill>
              </a:rPr>
              <a:t>集落（組織）が行っている施設については、農地維</a:t>
            </a:r>
            <a:endParaRPr kumimoji="1" lang="en-US" altLang="ja-JP" sz="1800" dirty="0" smtClean="0">
              <a:solidFill>
                <a:srgbClr val="FF0000"/>
              </a:solidFill>
            </a:endParaRPr>
          </a:p>
          <a:p>
            <a:pPr marL="0" indent="0">
              <a:buNone/>
            </a:pPr>
            <a:r>
              <a:rPr kumimoji="1" lang="ja-JP" altLang="en-US" sz="1800" dirty="0" smtClean="0">
                <a:solidFill>
                  <a:srgbClr val="FF0000"/>
                </a:solidFill>
              </a:rPr>
              <a:t>持活動</a:t>
            </a:r>
            <a:r>
              <a:rPr lang="ja-JP" altLang="en-US" sz="1800" dirty="0">
                <a:solidFill>
                  <a:srgbClr val="FF0000"/>
                </a:solidFill>
              </a:rPr>
              <a:t>又</a:t>
            </a:r>
            <a:r>
              <a:rPr lang="ja-JP" altLang="en-US" sz="1800" dirty="0" smtClean="0">
                <a:solidFill>
                  <a:srgbClr val="FF0000"/>
                </a:solidFill>
              </a:rPr>
              <a:t>は</a:t>
            </a:r>
            <a:r>
              <a:rPr kumimoji="1" lang="ja-JP" altLang="en-US" sz="1800" dirty="0" smtClean="0">
                <a:solidFill>
                  <a:srgbClr val="FF0000"/>
                </a:solidFill>
              </a:rPr>
              <a:t>資源向上活動の対象となるが、他事業</a:t>
            </a:r>
            <a:endParaRPr kumimoji="1" lang="en-US" altLang="ja-JP" sz="1800" dirty="0" smtClean="0">
              <a:solidFill>
                <a:srgbClr val="FF0000"/>
              </a:solidFill>
            </a:endParaRPr>
          </a:p>
          <a:p>
            <a:pPr marL="0" indent="0">
              <a:buNone/>
            </a:pPr>
            <a:r>
              <a:rPr kumimoji="1" lang="ja-JP" altLang="en-US" sz="1800" dirty="0" smtClean="0">
                <a:solidFill>
                  <a:srgbClr val="FF0000"/>
                </a:solidFill>
              </a:rPr>
              <a:t>の支援対象となっている施設については対象外</a:t>
            </a:r>
            <a:r>
              <a:rPr lang="ja-JP" altLang="en-US" sz="1800" dirty="0" smtClean="0">
                <a:solidFill>
                  <a:srgbClr val="FF0000"/>
                </a:solidFill>
              </a:rPr>
              <a:t>。</a:t>
            </a:r>
            <a:endParaRPr kumimoji="1" lang="ja-JP" altLang="en-US" sz="1800" dirty="0">
              <a:solidFill>
                <a:srgbClr val="FF0000"/>
              </a:solidFill>
            </a:endParaRPr>
          </a:p>
        </p:txBody>
      </p:sp>
      <p:sp>
        <p:nvSpPr>
          <p:cNvPr id="4" name="タイトル 1"/>
          <p:cNvSpPr>
            <a:spLocks noGrp="1"/>
          </p:cNvSpPr>
          <p:nvPr>
            <p:ph type="title"/>
          </p:nvPr>
        </p:nvSpPr>
        <p:spPr>
          <a:xfrm>
            <a:off x="457200" y="207143"/>
            <a:ext cx="8229600" cy="418058"/>
          </a:xfrm>
        </p:spPr>
        <p:txBody>
          <a:bodyPr>
            <a:noAutofit/>
          </a:bodyPr>
          <a:lstStyle/>
          <a:p>
            <a:pPr algn="l"/>
            <a:r>
              <a:rPr lang="ja-JP" altLang="en-US" sz="3000" dirty="0" smtClean="0"/>
              <a:t>３－３　ゲート、ポンプの更新</a:t>
            </a:r>
            <a:endParaRPr kumimoji="1" lang="ja-JP" altLang="en-US" sz="3000" dirty="0"/>
          </a:p>
        </p:txBody>
      </p:sp>
      <p:pic>
        <p:nvPicPr>
          <p:cNvPr id="5" name="図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80112" y="1412776"/>
            <a:ext cx="2664296" cy="2105009"/>
          </a:xfrm>
          <a:prstGeom prst="rect">
            <a:avLst/>
          </a:prstGeom>
        </p:spPr>
      </p:pic>
      <p:pic>
        <p:nvPicPr>
          <p:cNvPr id="6" name="図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0112" y="3723315"/>
            <a:ext cx="2664296" cy="2234468"/>
          </a:xfrm>
          <a:prstGeom prst="rect">
            <a:avLst/>
          </a:prstGeom>
        </p:spPr>
      </p:pic>
      <p:sp>
        <p:nvSpPr>
          <p:cNvPr id="9" name="正方形/長方形 8"/>
          <p:cNvSpPr/>
          <p:nvPr/>
        </p:nvSpPr>
        <p:spPr>
          <a:xfrm>
            <a:off x="8532440" y="7200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６４</a:t>
            </a:r>
            <a:endParaRPr kumimoji="1" lang="ja-JP" altLang="en-US" dirty="0">
              <a:solidFill>
                <a:schemeClr val="tx1"/>
              </a:solidFill>
            </a:endParaRPr>
          </a:p>
        </p:txBody>
      </p:sp>
    </p:spTree>
    <p:extLst>
      <p:ext uri="{BB962C8B-B14F-4D97-AF65-F5344CB8AC3E}">
        <p14:creationId xmlns:p14="http://schemas.microsoft.com/office/powerpoint/2010/main" val="42505024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7193" y="91481"/>
            <a:ext cx="8229600" cy="562074"/>
          </a:xfrm>
        </p:spPr>
        <p:txBody>
          <a:bodyPr>
            <a:normAutofit/>
          </a:bodyPr>
          <a:lstStyle/>
          <a:p>
            <a:pPr algn="l"/>
            <a:r>
              <a:rPr kumimoji="1" lang="ja-JP" altLang="en-US" sz="3000" dirty="0" smtClean="0"/>
              <a:t>３－４　ゲート類等の保守管理</a:t>
            </a:r>
            <a:endParaRPr kumimoji="1" lang="ja-JP" altLang="en-US" sz="3000" dirty="0"/>
          </a:p>
        </p:txBody>
      </p:sp>
      <p:sp>
        <p:nvSpPr>
          <p:cNvPr id="3" name="コンテンツ プレースホルダー 2"/>
          <p:cNvSpPr>
            <a:spLocks noGrp="1"/>
          </p:cNvSpPr>
          <p:nvPr>
            <p:ph idx="1"/>
          </p:nvPr>
        </p:nvSpPr>
        <p:spPr>
          <a:xfrm>
            <a:off x="457200" y="908720"/>
            <a:ext cx="8229600" cy="5217443"/>
          </a:xfrm>
        </p:spPr>
        <p:txBody>
          <a:bodyPr>
            <a:normAutofit/>
          </a:bodyPr>
          <a:lstStyle/>
          <a:p>
            <a:pPr marL="0" indent="0">
              <a:buNone/>
            </a:pPr>
            <a:r>
              <a:rPr kumimoji="1" lang="ja-JP" altLang="en-US" sz="1600" dirty="0" smtClean="0"/>
              <a:t>　腐食等により劣化しやすいゲート・水門・除塵機等の開水路附帯施設の長寿命化に資するため、非かんがい期の屋内保管・冬期間の防寒対策等、塗料や被覆資材の再塗布、管理運転等のきめ細やかな保全管理が大切。</a:t>
            </a:r>
            <a:endParaRPr kumimoji="1" lang="en-US" altLang="ja-JP" sz="1600" dirty="0" smtClean="0"/>
          </a:p>
          <a:p>
            <a:pPr marL="0" indent="0">
              <a:buNone/>
            </a:pPr>
            <a:endParaRPr lang="en-US" altLang="ja-JP" sz="1600" dirty="0"/>
          </a:p>
          <a:p>
            <a:pPr marL="0" indent="0">
              <a:buNone/>
            </a:pPr>
            <a:r>
              <a:rPr kumimoji="1" lang="ja-JP" altLang="en-US" sz="1600" dirty="0" smtClean="0"/>
              <a:t>◇非かんがい期や冬期間、雪や雨等によるゲートの錆や</a:t>
            </a:r>
            <a:endParaRPr kumimoji="1" lang="en-US" altLang="ja-JP" sz="1600" dirty="0" smtClean="0"/>
          </a:p>
          <a:p>
            <a:pPr marL="0" indent="0">
              <a:buNone/>
            </a:pPr>
            <a:r>
              <a:rPr lang="ja-JP" altLang="en-US" sz="1600" dirty="0"/>
              <a:t>　</a:t>
            </a:r>
            <a:r>
              <a:rPr kumimoji="1" lang="ja-JP" altLang="en-US" sz="1600" dirty="0" smtClean="0"/>
              <a:t>損傷を防ぐために、ゲートを取り外して屋内に保存したり、</a:t>
            </a:r>
            <a:endParaRPr kumimoji="1" lang="en-US" altLang="ja-JP" sz="1600" dirty="0" smtClean="0"/>
          </a:p>
          <a:p>
            <a:pPr marL="0" indent="0">
              <a:buNone/>
            </a:pPr>
            <a:r>
              <a:rPr lang="ja-JP" altLang="en-US" sz="1600" dirty="0"/>
              <a:t>　</a:t>
            </a:r>
            <a:r>
              <a:rPr kumimoji="1" lang="ja-JP" altLang="en-US" sz="1600" dirty="0" smtClean="0"/>
              <a:t>ビニール等により被覆。</a:t>
            </a:r>
            <a:endParaRPr kumimoji="1" lang="en-US" altLang="ja-JP" sz="1600" dirty="0" smtClean="0"/>
          </a:p>
          <a:p>
            <a:pPr marL="0" indent="0">
              <a:buNone/>
            </a:pPr>
            <a:r>
              <a:rPr lang="ja-JP" altLang="en-US" sz="1600" dirty="0"/>
              <a:t>　</a:t>
            </a:r>
            <a:r>
              <a:rPr lang="ja-JP" altLang="en-US" sz="1600" dirty="0" smtClean="0"/>
              <a:t>　同時に、ゲートの機能診断や補修塗装、必要に応じて</a:t>
            </a:r>
            <a:endParaRPr lang="en-US" altLang="ja-JP" sz="1600" dirty="0" smtClean="0"/>
          </a:p>
          <a:p>
            <a:pPr marL="0" indent="0">
              <a:buNone/>
            </a:pPr>
            <a:r>
              <a:rPr lang="ja-JP" altLang="en-US" sz="1600" dirty="0"/>
              <a:t>　</a:t>
            </a:r>
            <a:r>
              <a:rPr lang="ja-JP" altLang="en-US" sz="1600" dirty="0" smtClean="0"/>
              <a:t>修理。</a:t>
            </a:r>
            <a:endParaRPr kumimoji="1" lang="en-US" altLang="ja-JP" sz="1600" dirty="0" smtClean="0"/>
          </a:p>
          <a:p>
            <a:pPr marL="0" indent="0">
              <a:buNone/>
            </a:pPr>
            <a:r>
              <a:rPr lang="ja-JP" altLang="en-US" sz="1600" dirty="0" smtClean="0"/>
              <a:t>◇劣化した塗膜や錆を除去し、再び塗装する。塗膜の劣化</a:t>
            </a:r>
            <a:endParaRPr lang="en-US" altLang="ja-JP" sz="1600" dirty="0" smtClean="0"/>
          </a:p>
          <a:p>
            <a:pPr marL="0" indent="0">
              <a:buNone/>
            </a:pPr>
            <a:r>
              <a:rPr kumimoji="1" lang="ja-JP" altLang="en-US" sz="1600" dirty="0"/>
              <a:t>　</a:t>
            </a:r>
            <a:r>
              <a:rPr kumimoji="1" lang="ja-JP" altLang="en-US" sz="1600" dirty="0" smtClean="0"/>
              <a:t>の程度により、全面塗装もしくは部分塗装にするかを判断。</a:t>
            </a:r>
            <a:endParaRPr kumimoji="1" lang="en-US" altLang="ja-JP" sz="1600" dirty="0" smtClean="0"/>
          </a:p>
          <a:p>
            <a:pPr marL="0" indent="0">
              <a:buNone/>
            </a:pPr>
            <a:r>
              <a:rPr lang="ja-JP" altLang="en-US" sz="1600" dirty="0"/>
              <a:t>　</a:t>
            </a:r>
            <a:r>
              <a:rPr lang="ja-JP" altLang="en-US" sz="1600" dirty="0" smtClean="0"/>
              <a:t>　部分塗装の場合、劣化や錆の生じた原因を調査し、その</a:t>
            </a:r>
            <a:endParaRPr lang="en-US" altLang="ja-JP" sz="1600" dirty="0" smtClean="0"/>
          </a:p>
          <a:p>
            <a:pPr marL="0" indent="0">
              <a:buNone/>
            </a:pPr>
            <a:r>
              <a:rPr kumimoji="1" lang="ja-JP" altLang="en-US" sz="1600" dirty="0"/>
              <a:t>　</a:t>
            </a:r>
            <a:r>
              <a:rPr kumimoji="1" lang="ja-JP" altLang="en-US" sz="1600" dirty="0" smtClean="0"/>
              <a:t>原因を考慮して塗料を選択。</a:t>
            </a:r>
            <a:endParaRPr kumimoji="1" lang="en-US" altLang="ja-JP" sz="1600" dirty="0" smtClean="0"/>
          </a:p>
          <a:p>
            <a:pPr marL="0" indent="0">
              <a:buNone/>
            </a:pPr>
            <a:r>
              <a:rPr lang="ja-JP" altLang="en-US" sz="1600" dirty="0"/>
              <a:t>　</a:t>
            </a:r>
            <a:r>
              <a:rPr lang="ja-JP" altLang="en-US" sz="1600" dirty="0" smtClean="0"/>
              <a:t>　一般に、塗装劣化程度の小さいうちに行うことが防食上</a:t>
            </a:r>
            <a:endParaRPr lang="en-US" altLang="ja-JP" sz="1600" dirty="0" smtClean="0"/>
          </a:p>
          <a:p>
            <a:pPr marL="0" indent="0">
              <a:buNone/>
            </a:pPr>
            <a:r>
              <a:rPr kumimoji="1" lang="ja-JP" altLang="en-US" sz="1600" dirty="0"/>
              <a:t>　</a:t>
            </a:r>
            <a:r>
              <a:rPr kumimoji="1" lang="ja-JP" altLang="en-US" sz="1600" dirty="0" smtClean="0"/>
              <a:t>有効。</a:t>
            </a:r>
            <a:endParaRPr kumimoji="1" lang="ja-JP" altLang="en-US" sz="1600" dirty="0"/>
          </a:p>
        </p:txBody>
      </p:sp>
      <p:pic>
        <p:nvPicPr>
          <p:cNvPr id="5" name="図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89195" y="2060848"/>
            <a:ext cx="3340188" cy="2808312"/>
          </a:xfrm>
          <a:prstGeom prst="rect">
            <a:avLst/>
          </a:prstGeom>
        </p:spPr>
      </p:pic>
      <p:sp>
        <p:nvSpPr>
          <p:cNvPr id="6" name="正方形/長方形 5"/>
          <p:cNvSpPr/>
          <p:nvPr/>
        </p:nvSpPr>
        <p:spPr>
          <a:xfrm>
            <a:off x="8532440" y="638132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６５</a:t>
            </a:r>
            <a:endParaRPr kumimoji="1" lang="ja-JP" altLang="en-US" dirty="0">
              <a:solidFill>
                <a:schemeClr val="tx1"/>
              </a:solidFill>
            </a:endParaRPr>
          </a:p>
        </p:txBody>
      </p:sp>
    </p:spTree>
    <p:extLst>
      <p:ext uri="{BB962C8B-B14F-4D97-AF65-F5344CB8AC3E}">
        <p14:creationId xmlns:p14="http://schemas.microsoft.com/office/powerpoint/2010/main" val="231107672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sp>
        <p:nvSpPr>
          <p:cNvPr id="4" name="正方形/長方形 3"/>
          <p:cNvSpPr/>
          <p:nvPr/>
        </p:nvSpPr>
        <p:spPr>
          <a:xfrm>
            <a:off x="8532440" y="72306"/>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tx1"/>
                </a:solidFill>
              </a:rPr>
              <a:t>６６</a:t>
            </a:r>
            <a:endParaRPr kumimoji="1" lang="ja-JP" altLang="en-US" dirty="0">
              <a:solidFill>
                <a:schemeClr val="tx1"/>
              </a:solidFill>
            </a:endParaRPr>
          </a:p>
        </p:txBody>
      </p:sp>
    </p:spTree>
    <p:extLst>
      <p:ext uri="{BB962C8B-B14F-4D97-AF65-F5344CB8AC3E}">
        <p14:creationId xmlns:p14="http://schemas.microsoft.com/office/powerpoint/2010/main" val="15062869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179512" y="476672"/>
            <a:ext cx="8964488" cy="1440160"/>
          </a:xfrm>
        </p:spPr>
        <p:txBody>
          <a:bodyPr>
            <a:noAutofit/>
          </a:bodyPr>
          <a:lstStyle/>
          <a:p>
            <a:pPr>
              <a:buNone/>
            </a:pPr>
            <a:endParaRPr lang="en-US" altLang="ja-JP" sz="2400" dirty="0" smtClean="0"/>
          </a:p>
          <a:p>
            <a:pPr>
              <a:buNone/>
            </a:pPr>
            <a:r>
              <a:rPr lang="ja-JP" altLang="en-US" sz="2400" dirty="0" smtClean="0"/>
              <a:t>（１）</a:t>
            </a:r>
            <a:r>
              <a:rPr kumimoji="1" lang="ja-JP" altLang="en-US" sz="2400" dirty="0" smtClean="0"/>
              <a:t>目地変状の主な要因は以下のとおり</a:t>
            </a:r>
            <a:endParaRPr kumimoji="1" lang="en-US" altLang="ja-JP" sz="2400" dirty="0" smtClean="0"/>
          </a:p>
          <a:p>
            <a:pPr>
              <a:buNone/>
            </a:pPr>
            <a:endParaRPr kumimoji="1" lang="en-US" altLang="ja-JP" sz="2400" dirty="0" smtClean="0"/>
          </a:p>
          <a:p>
            <a:pPr>
              <a:buNone/>
            </a:pPr>
            <a:r>
              <a:rPr lang="ja-JP" altLang="en-US" sz="2000" dirty="0" smtClean="0"/>
              <a:t>　　　 　</a:t>
            </a:r>
            <a:r>
              <a:rPr lang="ja-JP" altLang="en-US" sz="2400" u="sng" dirty="0" smtClean="0"/>
              <a:t>伸縮</a:t>
            </a:r>
            <a:r>
              <a:rPr lang="ja-JP" altLang="en-US" sz="2000" dirty="0" smtClean="0"/>
              <a:t>：目地部の伸縮による変動を許容できずに目地材が突出・変形する。</a:t>
            </a:r>
            <a:endParaRPr lang="en-US" altLang="ja-JP" sz="2000" dirty="0" smtClean="0"/>
          </a:p>
          <a:p>
            <a:pPr>
              <a:buNone/>
            </a:pPr>
            <a:endParaRPr lang="en-US" altLang="ja-JP" sz="2000" dirty="0" smtClean="0"/>
          </a:p>
          <a:p>
            <a:pPr>
              <a:buNone/>
            </a:pPr>
            <a:r>
              <a:rPr kumimoji="1" lang="ja-JP" altLang="en-US" sz="2000" dirty="0" smtClean="0"/>
              <a:t>　　　　 </a:t>
            </a:r>
            <a:r>
              <a:rPr kumimoji="1" lang="ja-JP" altLang="en-US" sz="2400" u="sng" dirty="0" smtClean="0"/>
              <a:t>沈下</a:t>
            </a:r>
            <a:r>
              <a:rPr kumimoji="1" lang="ja-JP" altLang="en-US" sz="2000" dirty="0" smtClean="0"/>
              <a:t>：不同沈下等により目地部に段差が生じて目地材が破断・変形する。</a:t>
            </a:r>
            <a:endParaRPr kumimoji="1" lang="en-US" altLang="ja-JP" sz="2000" dirty="0" smtClean="0"/>
          </a:p>
          <a:p>
            <a:pPr>
              <a:buNone/>
            </a:pPr>
            <a:endParaRPr kumimoji="1" lang="en-US" altLang="ja-JP" sz="2000" dirty="0" smtClean="0"/>
          </a:p>
          <a:p>
            <a:pPr>
              <a:buNone/>
            </a:pPr>
            <a:r>
              <a:rPr lang="ja-JP" altLang="en-US" sz="2000" dirty="0" smtClean="0"/>
              <a:t>　　       </a:t>
            </a:r>
            <a:r>
              <a:rPr lang="ja-JP" altLang="en-US" sz="2400" u="sng" dirty="0" smtClean="0"/>
              <a:t>外力</a:t>
            </a:r>
            <a:r>
              <a:rPr lang="ja-JP" altLang="en-US" sz="2000" dirty="0" smtClean="0"/>
              <a:t>：地震などの偶発的外力により目地が破断・変形する。</a:t>
            </a:r>
            <a:endParaRPr lang="en-US" altLang="ja-JP" sz="2000" dirty="0" smtClean="0"/>
          </a:p>
          <a:p>
            <a:pPr>
              <a:buNone/>
            </a:pPr>
            <a:endParaRPr lang="en-US" altLang="ja-JP" sz="2000" dirty="0" smtClean="0"/>
          </a:p>
          <a:p>
            <a:pPr>
              <a:buNone/>
            </a:pPr>
            <a:r>
              <a:rPr kumimoji="1" lang="ja-JP" altLang="en-US" sz="2000" dirty="0" smtClean="0"/>
              <a:t>　　      </a:t>
            </a:r>
            <a:r>
              <a:rPr kumimoji="1" lang="ja-JP" altLang="en-US" sz="2000" u="sng" dirty="0" smtClean="0"/>
              <a:t>その他</a:t>
            </a:r>
            <a:endParaRPr kumimoji="1" lang="ja-JP" altLang="en-US" sz="2000" u="sng" dirty="0"/>
          </a:p>
        </p:txBody>
      </p:sp>
      <p:sp>
        <p:nvSpPr>
          <p:cNvPr id="4" name="タイトル 1"/>
          <p:cNvSpPr txBox="1">
            <a:spLocks/>
          </p:cNvSpPr>
          <p:nvPr/>
        </p:nvSpPr>
        <p:spPr>
          <a:xfrm>
            <a:off x="0" y="-8669"/>
            <a:ext cx="9144000" cy="720080"/>
          </a:xfrm>
          <a:prstGeom prst="rect">
            <a:avLst/>
          </a:prstGeom>
          <a:noFill/>
          <a:ln w="25400">
            <a:noFill/>
          </a:ln>
        </p:spPr>
        <p:txBody>
          <a:bodyPr vert="horz" lIns="91440" tIns="45720" rIns="91440" bIns="45720" rtlCol="0" anchor="ctr">
            <a:normAutofit/>
          </a:bodyPr>
          <a:lstStyle/>
          <a:p>
            <a:pPr lvl="0">
              <a:spcBef>
                <a:spcPct val="0"/>
              </a:spcBef>
              <a:defRPr/>
            </a:pPr>
            <a:r>
              <a:rPr lang="ja-JP" altLang="en-US" sz="3000" b="1" dirty="0" smtClean="0">
                <a:latin typeface="+mj-lt"/>
                <a:ea typeface="+mj-ea"/>
                <a:cs typeface="+mj-cs"/>
              </a:rPr>
              <a:t>１－２　目地変状の原因</a:t>
            </a:r>
            <a:endParaRPr kumimoji="1" lang="ja-JP" altLang="en-US" sz="3000" b="1" i="0" u="none" strike="noStrike" kern="1200" cap="none" spc="0" normalizeH="0" baseline="0" noProof="0" dirty="0" smtClean="0">
              <a:ln>
                <a:noFill/>
              </a:ln>
              <a:solidFill>
                <a:schemeClr val="tx1"/>
              </a:solidFill>
              <a:effectLst/>
              <a:uLnTx/>
              <a:uFillTx/>
              <a:latin typeface="ＭＳ Ｐゴシック" pitchFamily="50" charset="-128"/>
              <a:ea typeface="ＭＳ Ｐゴシック" pitchFamily="50" charset="-128"/>
              <a:cs typeface="+mj-cs"/>
            </a:endParaRPr>
          </a:p>
        </p:txBody>
      </p:sp>
      <p:sp>
        <p:nvSpPr>
          <p:cNvPr id="9" name="正方形/長方形 8"/>
          <p:cNvSpPr/>
          <p:nvPr/>
        </p:nvSpPr>
        <p:spPr>
          <a:xfrm>
            <a:off x="8532440" y="7200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４</a:t>
            </a:r>
            <a:endParaRPr kumimoji="1" lang="ja-JP" altLang="en-US" dirty="0">
              <a:solidFill>
                <a:schemeClr val="tx1"/>
              </a:solidFill>
            </a:endParaRPr>
          </a:p>
        </p:txBody>
      </p:sp>
    </p:spTree>
    <p:extLst>
      <p:ext uri="{BB962C8B-B14F-4D97-AF65-F5344CB8AC3E}">
        <p14:creationId xmlns:p14="http://schemas.microsoft.com/office/powerpoint/2010/main" val="329824543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513" y="0"/>
            <a:ext cx="9199119" cy="6858000"/>
          </a:xfrm>
          <a:prstGeom prst="rect">
            <a:avLst/>
          </a:prstGeom>
        </p:spPr>
      </p:pic>
      <p:pic>
        <p:nvPicPr>
          <p:cNvPr id="7" name="図 6"/>
          <p:cNvPicPr/>
          <p:nvPr/>
        </p:nvPicPr>
        <p:blipFill>
          <a:blip r:embed="rId3" cstate="email">
            <a:extLst>
              <a:ext uri="{28A0092B-C50C-407E-A947-70E740481C1C}">
                <a14:useLocalDpi xmlns:a14="http://schemas.microsoft.com/office/drawing/2010/main"/>
              </a:ext>
            </a:extLst>
          </a:blip>
          <a:stretch>
            <a:fillRect/>
          </a:stretch>
        </p:blipFill>
        <p:spPr>
          <a:xfrm>
            <a:off x="9278752" y="1507827"/>
            <a:ext cx="2106488" cy="1414027"/>
          </a:xfrm>
          <a:prstGeom prst="rect">
            <a:avLst/>
          </a:prstGeom>
        </p:spPr>
      </p:pic>
      <p:sp>
        <p:nvSpPr>
          <p:cNvPr id="2" name="タイトル 1"/>
          <p:cNvSpPr>
            <a:spLocks noGrp="1"/>
          </p:cNvSpPr>
          <p:nvPr>
            <p:ph type="ctrTitle"/>
          </p:nvPr>
        </p:nvSpPr>
        <p:spPr>
          <a:xfrm>
            <a:off x="-36512" y="620688"/>
            <a:ext cx="9180512" cy="1470025"/>
          </a:xfrm>
        </p:spPr>
        <p:txBody>
          <a:bodyPr>
            <a:normAutofit/>
          </a:bodyPr>
          <a:lstStyle/>
          <a:p>
            <a:pPr algn="l"/>
            <a:r>
              <a:rPr lang="ja-JP" altLang="en-US" sz="3200" b="1" dirty="0" smtClean="0">
                <a:solidFill>
                  <a:srgbClr val="FF0000"/>
                </a:solidFill>
              </a:rPr>
              <a:t>　</a:t>
            </a:r>
            <a:r>
              <a:rPr lang="ja-JP" altLang="en-US" b="1" dirty="0" smtClean="0">
                <a:solidFill>
                  <a:srgbClr val="FF0000"/>
                </a:solidFill>
              </a:rPr>
              <a:t>４．活動における安全対策</a:t>
            </a:r>
            <a:r>
              <a:rPr lang="en-US" altLang="ja-JP" b="1" dirty="0" smtClean="0">
                <a:solidFill>
                  <a:srgbClr val="FF0000"/>
                </a:solidFill>
              </a:rPr>
              <a:t/>
            </a:r>
            <a:br>
              <a:rPr lang="en-US" altLang="ja-JP" b="1" dirty="0" smtClean="0">
                <a:solidFill>
                  <a:srgbClr val="FF0000"/>
                </a:solidFill>
              </a:rPr>
            </a:br>
            <a:endParaRPr kumimoji="1" lang="ja-JP" altLang="en-US" dirty="0">
              <a:solidFill>
                <a:srgbClr val="FF0000"/>
              </a:solidFill>
            </a:endParaRPr>
          </a:p>
        </p:txBody>
      </p:sp>
      <p:sp>
        <p:nvSpPr>
          <p:cNvPr id="4" name="正方形/長方形 3"/>
          <p:cNvSpPr/>
          <p:nvPr/>
        </p:nvSpPr>
        <p:spPr>
          <a:xfrm>
            <a:off x="8532440" y="638132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tx1"/>
                </a:solidFill>
              </a:rPr>
              <a:t>６７</a:t>
            </a:r>
            <a:endParaRPr kumimoji="1" lang="ja-JP" altLang="en-US" dirty="0">
              <a:solidFill>
                <a:schemeClr val="tx1"/>
              </a:solidFill>
            </a:endParaRPr>
          </a:p>
        </p:txBody>
      </p:sp>
      <p:pic>
        <p:nvPicPr>
          <p:cNvPr id="6" name="図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284724" y="0"/>
            <a:ext cx="2100516" cy="1453145"/>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タイトル 1"/>
          <p:cNvSpPr txBox="1">
            <a:spLocks/>
          </p:cNvSpPr>
          <p:nvPr/>
        </p:nvSpPr>
        <p:spPr>
          <a:xfrm>
            <a:off x="0" y="-85700"/>
            <a:ext cx="9144000" cy="720080"/>
          </a:xfrm>
          <a:prstGeom prst="rect">
            <a:avLst/>
          </a:prstGeom>
          <a:noFill/>
          <a:ln w="25400">
            <a:noFill/>
          </a:ln>
        </p:spPr>
        <p:txBody>
          <a:bodyPr vert="horz" lIns="91440" tIns="45720" rIns="91440" bIns="45720" rtlCol="0" anchor="ctr">
            <a:normAutofit/>
          </a:bodyPr>
          <a:lstStyle/>
          <a:p>
            <a:pPr lvl="0">
              <a:spcBef>
                <a:spcPct val="0"/>
              </a:spcBef>
              <a:defRPr/>
            </a:pPr>
            <a:r>
              <a:rPr lang="ja-JP" altLang="en-US" sz="3000" b="1" dirty="0" smtClean="0"/>
              <a:t>４－１　共同活動における安全対策</a:t>
            </a:r>
            <a:endParaRPr lang="ja-JP" altLang="en-US" sz="2400" b="1" dirty="0" smtClean="0">
              <a:solidFill>
                <a:prstClr val="black"/>
              </a:solidFill>
              <a:latin typeface="ＭＳ Ｐゴシック" pitchFamily="50" charset="-128"/>
            </a:endParaRPr>
          </a:p>
        </p:txBody>
      </p:sp>
      <p:sp>
        <p:nvSpPr>
          <p:cNvPr id="5" name="正方形/長方形 4"/>
          <p:cNvSpPr/>
          <p:nvPr/>
        </p:nvSpPr>
        <p:spPr>
          <a:xfrm>
            <a:off x="8532440" y="7200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tx1"/>
                </a:solidFill>
              </a:rPr>
              <a:t>６８</a:t>
            </a:r>
            <a:endParaRPr kumimoji="1" lang="ja-JP" altLang="en-US" dirty="0">
              <a:solidFill>
                <a:schemeClr val="tx1"/>
              </a:solidFill>
            </a:endParaRPr>
          </a:p>
        </p:txBody>
      </p:sp>
      <p:sp>
        <p:nvSpPr>
          <p:cNvPr id="6" name="正方形/長方形 5"/>
          <p:cNvSpPr/>
          <p:nvPr/>
        </p:nvSpPr>
        <p:spPr>
          <a:xfrm>
            <a:off x="3905727" y="535263"/>
            <a:ext cx="5293096" cy="17281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rPr>
              <a:t>　</a:t>
            </a:r>
            <a:r>
              <a:rPr lang="ja-JP" altLang="en-US" sz="1600" dirty="0" smtClean="0">
                <a:solidFill>
                  <a:schemeClr val="tx1"/>
                </a:solidFill>
              </a:rPr>
              <a:t>　多面的機能支払交付金の共同活動中に発生した事故</a:t>
            </a:r>
            <a:endParaRPr lang="en-US" altLang="ja-JP" sz="1600" dirty="0" smtClean="0">
              <a:solidFill>
                <a:schemeClr val="tx1"/>
              </a:solidFill>
            </a:endParaRPr>
          </a:p>
          <a:p>
            <a:r>
              <a:rPr lang="ja-JP" altLang="en-US" sz="1600" dirty="0">
                <a:solidFill>
                  <a:schemeClr val="tx1"/>
                </a:solidFill>
              </a:rPr>
              <a:t> </a:t>
            </a:r>
            <a:r>
              <a:rPr lang="ja-JP" altLang="en-US" sz="1600" dirty="0" smtClean="0">
                <a:solidFill>
                  <a:schemeClr val="tx1"/>
                </a:solidFill>
              </a:rPr>
              <a:t>左記のとおり推移</a:t>
            </a:r>
            <a:endParaRPr lang="en-US" altLang="ja-JP" sz="1600" dirty="0" smtClean="0">
              <a:solidFill>
                <a:schemeClr val="tx1"/>
              </a:solidFill>
            </a:endParaRPr>
          </a:p>
          <a:p>
            <a:r>
              <a:rPr lang="ja-JP" altLang="en-US" sz="1600" dirty="0" smtClean="0">
                <a:solidFill>
                  <a:schemeClr val="tx1"/>
                </a:solidFill>
              </a:rPr>
              <a:t>　　取組の拡大に伴い、事故件数も増加傾向</a:t>
            </a:r>
            <a:endParaRPr lang="en-US" altLang="ja-JP" sz="1600" dirty="0" smtClean="0">
              <a:solidFill>
                <a:schemeClr val="tx1"/>
              </a:solidFill>
            </a:endParaRPr>
          </a:p>
          <a:p>
            <a:r>
              <a:rPr lang="ja-JP" altLang="en-US" sz="1600" dirty="0" smtClean="0">
                <a:solidFill>
                  <a:schemeClr val="tx1"/>
                </a:solidFill>
              </a:rPr>
              <a:t>      （死亡事故は平成</a:t>
            </a:r>
            <a:r>
              <a:rPr lang="en-US" altLang="ja-JP" sz="1600" dirty="0" smtClean="0">
                <a:solidFill>
                  <a:schemeClr val="tx1"/>
                </a:solidFill>
              </a:rPr>
              <a:t>28</a:t>
            </a:r>
            <a:r>
              <a:rPr lang="ja-JP" altLang="en-US" sz="1600" dirty="0" smtClean="0">
                <a:solidFill>
                  <a:schemeClr val="tx1"/>
                </a:solidFill>
              </a:rPr>
              <a:t>年度</a:t>
            </a:r>
            <a:r>
              <a:rPr lang="en-US" altLang="ja-JP" sz="1600" dirty="0" smtClean="0">
                <a:solidFill>
                  <a:schemeClr val="tx1"/>
                </a:solidFill>
              </a:rPr>
              <a:t>5</a:t>
            </a:r>
            <a:r>
              <a:rPr lang="ja-JP" altLang="en-US" sz="1600" dirty="0" smtClean="0">
                <a:solidFill>
                  <a:schemeClr val="tx1"/>
                </a:solidFill>
              </a:rPr>
              <a:t>件、平成</a:t>
            </a:r>
            <a:r>
              <a:rPr lang="en-US" altLang="ja-JP" sz="1600" dirty="0" smtClean="0">
                <a:solidFill>
                  <a:schemeClr val="tx1"/>
                </a:solidFill>
              </a:rPr>
              <a:t>29</a:t>
            </a:r>
            <a:r>
              <a:rPr lang="ja-JP" altLang="en-US" sz="1600" dirty="0" smtClean="0">
                <a:solidFill>
                  <a:schemeClr val="tx1"/>
                </a:solidFill>
              </a:rPr>
              <a:t>年度</a:t>
            </a:r>
            <a:r>
              <a:rPr lang="en-US" altLang="ja-JP" sz="1600" dirty="0" smtClean="0">
                <a:solidFill>
                  <a:schemeClr val="tx1"/>
                </a:solidFill>
              </a:rPr>
              <a:t>0</a:t>
            </a:r>
            <a:r>
              <a:rPr lang="ja-JP" altLang="en-US" sz="1600" dirty="0" smtClean="0">
                <a:solidFill>
                  <a:schemeClr val="tx1"/>
                </a:solidFill>
              </a:rPr>
              <a:t>件、</a:t>
            </a:r>
            <a:endParaRPr lang="en-US" altLang="ja-JP" sz="1600" dirty="0" smtClean="0">
              <a:solidFill>
                <a:schemeClr val="tx1"/>
              </a:solidFill>
            </a:endParaRPr>
          </a:p>
          <a:p>
            <a:r>
              <a:rPr lang="ja-JP" altLang="en-US" sz="1600" dirty="0">
                <a:solidFill>
                  <a:schemeClr val="tx1"/>
                </a:solidFill>
              </a:rPr>
              <a:t>　</a:t>
            </a:r>
            <a:r>
              <a:rPr lang="ja-JP" altLang="en-US" sz="1600" dirty="0" smtClean="0">
                <a:solidFill>
                  <a:schemeClr val="tx1"/>
                </a:solidFill>
              </a:rPr>
              <a:t>　　平成</a:t>
            </a:r>
            <a:r>
              <a:rPr lang="en-US" altLang="ja-JP" sz="1600" dirty="0" smtClean="0">
                <a:solidFill>
                  <a:schemeClr val="tx1"/>
                </a:solidFill>
              </a:rPr>
              <a:t>30</a:t>
            </a:r>
            <a:r>
              <a:rPr lang="ja-JP" altLang="en-US" sz="1600" dirty="0" smtClean="0">
                <a:solidFill>
                  <a:schemeClr val="tx1"/>
                </a:solidFill>
              </a:rPr>
              <a:t>年度</a:t>
            </a:r>
            <a:r>
              <a:rPr lang="en-US" altLang="ja-JP" sz="1600" dirty="0" smtClean="0">
                <a:solidFill>
                  <a:schemeClr val="tx1"/>
                </a:solidFill>
              </a:rPr>
              <a:t>3</a:t>
            </a:r>
            <a:r>
              <a:rPr lang="ja-JP" altLang="en-US" sz="1600" dirty="0" smtClean="0">
                <a:solidFill>
                  <a:schemeClr val="tx1"/>
                </a:solidFill>
              </a:rPr>
              <a:t>件発生）</a:t>
            </a:r>
            <a:endParaRPr lang="en-US" altLang="ja-JP" sz="1600" dirty="0" smtClean="0">
              <a:solidFill>
                <a:schemeClr val="tx1"/>
              </a:solidFill>
            </a:endParaRPr>
          </a:p>
          <a:p>
            <a:r>
              <a:rPr kumimoji="1" lang="ja-JP" altLang="en-US" sz="1600" dirty="0" smtClean="0">
                <a:solidFill>
                  <a:schemeClr val="tx1"/>
                </a:solidFill>
              </a:rPr>
              <a:t>　　</a:t>
            </a:r>
            <a:r>
              <a:rPr lang="ja-JP" altLang="en-US" sz="1600" dirty="0" smtClean="0">
                <a:solidFill>
                  <a:schemeClr val="tx1"/>
                </a:solidFill>
              </a:rPr>
              <a:t>平成</a:t>
            </a:r>
            <a:r>
              <a:rPr lang="en-US" altLang="ja-JP" sz="1600" dirty="0" smtClean="0">
                <a:solidFill>
                  <a:schemeClr val="tx1"/>
                </a:solidFill>
              </a:rPr>
              <a:t>30</a:t>
            </a:r>
            <a:r>
              <a:rPr lang="ja-JP" altLang="en-US" sz="1600" dirty="0" smtClean="0">
                <a:solidFill>
                  <a:schemeClr val="tx1"/>
                </a:solidFill>
              </a:rPr>
              <a:t>年度の事故の状況は以下のとおり</a:t>
            </a:r>
            <a:endParaRPr kumimoji="1" lang="ja-JP" altLang="en-US" sz="1600" dirty="0">
              <a:solidFill>
                <a:schemeClr val="tx1"/>
              </a:solidFill>
            </a:endParaRPr>
          </a:p>
        </p:txBody>
      </p:sp>
      <p:sp>
        <p:nvSpPr>
          <p:cNvPr id="8" name="正方形/長方形 7"/>
          <p:cNvSpPr/>
          <p:nvPr/>
        </p:nvSpPr>
        <p:spPr>
          <a:xfrm>
            <a:off x="7133326" y="2206192"/>
            <a:ext cx="1800235"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200" b="1" dirty="0" smtClean="0">
                <a:solidFill>
                  <a:schemeClr val="tx1"/>
                </a:solidFill>
              </a:rPr>
              <a:t>【</a:t>
            </a:r>
            <a:r>
              <a:rPr kumimoji="1" lang="ja-JP" altLang="en-US" sz="1200" b="1" dirty="0" smtClean="0">
                <a:solidFill>
                  <a:schemeClr val="tx1"/>
                </a:solidFill>
              </a:rPr>
              <a:t>対象施設</a:t>
            </a:r>
            <a:r>
              <a:rPr lang="ja-JP" altLang="en-US" sz="1200" b="1" dirty="0" smtClean="0">
                <a:solidFill>
                  <a:schemeClr val="tx1"/>
                </a:solidFill>
              </a:rPr>
              <a:t>別発生状況</a:t>
            </a:r>
            <a:r>
              <a:rPr kumimoji="1" lang="en-US" altLang="ja-JP" sz="1200" b="1" dirty="0" smtClean="0">
                <a:solidFill>
                  <a:schemeClr val="tx1"/>
                </a:solidFill>
              </a:rPr>
              <a:t>】</a:t>
            </a:r>
            <a:r>
              <a:rPr kumimoji="1" lang="ja-JP" altLang="en-US" sz="1200" b="1" dirty="0" smtClean="0">
                <a:solidFill>
                  <a:schemeClr val="tx1"/>
                </a:solidFill>
              </a:rPr>
              <a:t>　</a:t>
            </a:r>
            <a:endParaRPr kumimoji="1" lang="ja-JP" altLang="en-US" sz="1200" b="1" dirty="0">
              <a:solidFill>
                <a:schemeClr val="tx1"/>
              </a:solidFill>
            </a:endParaRPr>
          </a:p>
        </p:txBody>
      </p:sp>
      <p:sp>
        <p:nvSpPr>
          <p:cNvPr id="10" name="正方形/長方形 9"/>
          <p:cNvSpPr/>
          <p:nvPr/>
        </p:nvSpPr>
        <p:spPr>
          <a:xfrm>
            <a:off x="4922486" y="2201026"/>
            <a:ext cx="1790077"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200" b="1" dirty="0" smtClean="0">
                <a:solidFill>
                  <a:schemeClr val="tx1"/>
                </a:solidFill>
              </a:rPr>
              <a:t>【</a:t>
            </a:r>
            <a:r>
              <a:rPr kumimoji="1" lang="ja-JP" altLang="en-US" sz="1200" b="1" dirty="0" smtClean="0">
                <a:solidFill>
                  <a:schemeClr val="tx1"/>
                </a:solidFill>
              </a:rPr>
              <a:t>事故要因別発生状況</a:t>
            </a:r>
            <a:r>
              <a:rPr kumimoji="1" lang="en-US" altLang="ja-JP" sz="1200" b="1" dirty="0" smtClean="0">
                <a:solidFill>
                  <a:schemeClr val="tx1"/>
                </a:solidFill>
              </a:rPr>
              <a:t>】</a:t>
            </a:r>
            <a:endParaRPr kumimoji="1" lang="ja-JP" altLang="en-US" sz="1200" b="1" dirty="0">
              <a:solidFill>
                <a:schemeClr val="tx1"/>
              </a:solidFill>
            </a:endParaRPr>
          </a:p>
        </p:txBody>
      </p:sp>
      <p:sp>
        <p:nvSpPr>
          <p:cNvPr id="12" name="正方形/長方形 11"/>
          <p:cNvSpPr/>
          <p:nvPr/>
        </p:nvSpPr>
        <p:spPr>
          <a:xfrm>
            <a:off x="7166691" y="4373722"/>
            <a:ext cx="137238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200" b="1" dirty="0" smtClean="0">
                <a:solidFill>
                  <a:schemeClr val="tx1"/>
                </a:solidFill>
              </a:rPr>
              <a:t>【</a:t>
            </a:r>
            <a:r>
              <a:rPr lang="ja-JP" altLang="en-US" sz="1200" b="1" dirty="0" smtClean="0">
                <a:solidFill>
                  <a:schemeClr val="tx1"/>
                </a:solidFill>
              </a:rPr>
              <a:t>保険加入状況</a:t>
            </a:r>
            <a:r>
              <a:rPr kumimoji="1" lang="en-US" altLang="ja-JP" sz="1200" b="1" dirty="0" smtClean="0">
                <a:solidFill>
                  <a:schemeClr val="tx1"/>
                </a:solidFill>
              </a:rPr>
              <a:t>】</a:t>
            </a:r>
            <a:r>
              <a:rPr kumimoji="1" lang="ja-JP" altLang="en-US" sz="1200" b="1" dirty="0" smtClean="0">
                <a:solidFill>
                  <a:schemeClr val="tx1"/>
                </a:solidFill>
              </a:rPr>
              <a:t>　</a:t>
            </a:r>
            <a:endParaRPr kumimoji="1" lang="ja-JP" altLang="en-US" sz="1200" b="1" dirty="0">
              <a:solidFill>
                <a:schemeClr val="tx1"/>
              </a:solidFill>
            </a:endParaRPr>
          </a:p>
        </p:txBody>
      </p:sp>
      <p:sp>
        <p:nvSpPr>
          <p:cNvPr id="14" name="正方形/長方形 13"/>
          <p:cNvSpPr/>
          <p:nvPr/>
        </p:nvSpPr>
        <p:spPr>
          <a:xfrm>
            <a:off x="2634614" y="4364281"/>
            <a:ext cx="1501271"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200" b="1" dirty="0" smtClean="0">
                <a:solidFill>
                  <a:schemeClr val="tx1"/>
                </a:solidFill>
              </a:rPr>
              <a:t>【</a:t>
            </a:r>
            <a:r>
              <a:rPr lang="ja-JP" altLang="en-US" sz="1200" b="1" dirty="0" smtClean="0">
                <a:solidFill>
                  <a:schemeClr val="tx1"/>
                </a:solidFill>
              </a:rPr>
              <a:t>年齢別発生状況</a:t>
            </a:r>
            <a:r>
              <a:rPr lang="en-US" altLang="ja-JP" sz="1200" b="1" dirty="0" smtClean="0">
                <a:solidFill>
                  <a:schemeClr val="tx1"/>
                </a:solidFill>
              </a:rPr>
              <a:t>】</a:t>
            </a:r>
            <a:r>
              <a:rPr kumimoji="1" lang="ja-JP" altLang="en-US" sz="1200" b="1" dirty="0" smtClean="0">
                <a:solidFill>
                  <a:schemeClr val="tx1"/>
                </a:solidFill>
              </a:rPr>
              <a:t>　　　</a:t>
            </a:r>
            <a:endParaRPr kumimoji="1" lang="ja-JP" altLang="en-US" sz="1200" b="1" dirty="0">
              <a:solidFill>
                <a:schemeClr val="tx1"/>
              </a:solidFill>
            </a:endParaRPr>
          </a:p>
        </p:txBody>
      </p:sp>
      <p:sp>
        <p:nvSpPr>
          <p:cNvPr id="19" name="正方形/長方形 18"/>
          <p:cNvSpPr/>
          <p:nvPr/>
        </p:nvSpPr>
        <p:spPr>
          <a:xfrm>
            <a:off x="4683760" y="4364281"/>
            <a:ext cx="171547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200" b="1" dirty="0" smtClean="0">
                <a:solidFill>
                  <a:schemeClr val="tx1"/>
                </a:solidFill>
              </a:rPr>
              <a:t>【</a:t>
            </a:r>
            <a:r>
              <a:rPr lang="ja-JP" altLang="en-US" sz="1200" b="1" dirty="0" smtClean="0">
                <a:solidFill>
                  <a:schemeClr val="tx1"/>
                </a:solidFill>
              </a:rPr>
              <a:t>活動項目別発生状況</a:t>
            </a:r>
            <a:r>
              <a:rPr kumimoji="1" lang="en-US" altLang="ja-JP" sz="1200" b="1" dirty="0" smtClean="0">
                <a:solidFill>
                  <a:schemeClr val="tx1"/>
                </a:solidFill>
              </a:rPr>
              <a:t>】</a:t>
            </a:r>
            <a:r>
              <a:rPr kumimoji="1" lang="ja-JP" altLang="en-US" sz="1200" b="1" dirty="0" smtClean="0">
                <a:solidFill>
                  <a:schemeClr val="tx1"/>
                </a:solidFill>
              </a:rPr>
              <a:t>　</a:t>
            </a:r>
            <a:endParaRPr kumimoji="1" lang="ja-JP" altLang="en-US" sz="1200" b="1" dirty="0">
              <a:solidFill>
                <a:schemeClr val="tx1"/>
              </a:solidFill>
            </a:endParaRPr>
          </a:p>
        </p:txBody>
      </p:sp>
      <p:sp>
        <p:nvSpPr>
          <p:cNvPr id="21" name="正方形/長方形 20"/>
          <p:cNvSpPr/>
          <p:nvPr/>
        </p:nvSpPr>
        <p:spPr>
          <a:xfrm>
            <a:off x="323437" y="4369447"/>
            <a:ext cx="1772765"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200" b="1" dirty="0" smtClean="0">
                <a:solidFill>
                  <a:schemeClr val="tx1"/>
                </a:solidFill>
              </a:rPr>
              <a:t>【</a:t>
            </a:r>
            <a:r>
              <a:rPr lang="ja-JP" altLang="en-US" sz="1200" b="1" dirty="0" smtClean="0">
                <a:solidFill>
                  <a:schemeClr val="tx1"/>
                </a:solidFill>
              </a:rPr>
              <a:t>被災状況別発生状況</a:t>
            </a:r>
            <a:r>
              <a:rPr kumimoji="1" lang="en-US" altLang="ja-JP" sz="1200" b="1" dirty="0" smtClean="0">
                <a:solidFill>
                  <a:schemeClr val="tx1"/>
                </a:solidFill>
              </a:rPr>
              <a:t>】</a:t>
            </a:r>
            <a:r>
              <a:rPr kumimoji="1" lang="ja-JP" altLang="en-US" sz="1200" b="1" dirty="0" smtClean="0">
                <a:solidFill>
                  <a:schemeClr val="tx1"/>
                </a:solidFill>
              </a:rPr>
              <a:t>　</a:t>
            </a:r>
            <a:endParaRPr kumimoji="1" lang="ja-JP" altLang="en-US" sz="1200" b="1" dirty="0">
              <a:solidFill>
                <a:schemeClr val="tx1"/>
              </a:solidFill>
            </a:endParaRPr>
          </a:p>
        </p:txBody>
      </p:sp>
      <p:graphicFrame>
        <p:nvGraphicFramePr>
          <p:cNvPr id="29" name="表 28"/>
          <p:cNvGraphicFramePr>
            <a:graphicFrameLocks noGrp="1"/>
          </p:cNvGraphicFramePr>
          <p:nvPr>
            <p:extLst>
              <p:ext uri="{D42A27DB-BD31-4B8C-83A1-F6EECF244321}">
                <p14:modId xmlns:p14="http://schemas.microsoft.com/office/powerpoint/2010/main" val="2032206341"/>
              </p:ext>
            </p:extLst>
          </p:nvPr>
        </p:nvGraphicFramePr>
        <p:xfrm>
          <a:off x="104503" y="717740"/>
          <a:ext cx="3816424" cy="2499360"/>
        </p:xfrm>
        <a:graphic>
          <a:graphicData uri="http://schemas.openxmlformats.org/drawingml/2006/table">
            <a:tbl>
              <a:tblPr firstRow="1" bandRow="1">
                <a:tableStyleId>{073A0DAA-6AF3-43AB-8588-CEC1D06C72B9}</a:tableStyleId>
              </a:tblPr>
              <a:tblGrid>
                <a:gridCol w="1018382"/>
                <a:gridCol w="1239931"/>
                <a:gridCol w="1558111"/>
              </a:tblGrid>
              <a:tr h="5610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u="none" strike="noStrike" dirty="0" smtClean="0">
                          <a:effectLst/>
                        </a:rPr>
                        <a:t>年度</a:t>
                      </a:r>
                      <a:br>
                        <a:rPr lang="ja-JP" altLang="en-US" sz="1600" u="none" strike="noStrike" dirty="0" smtClean="0">
                          <a:effectLst/>
                        </a:rPr>
                      </a:br>
                      <a:r>
                        <a:rPr lang="ja-JP" altLang="en-US" sz="1600" u="none" strike="noStrike" dirty="0" smtClean="0">
                          <a:effectLst/>
                        </a:rPr>
                        <a:t>（平成）</a:t>
                      </a:r>
                      <a:endParaRPr lang="ja-JP" altLang="en-US" sz="1600" b="0" i="0" u="none" strike="noStrike" dirty="0" smtClean="0">
                        <a:solidFill>
                          <a:srgbClr val="000000"/>
                        </a:solidFill>
                        <a:effectLst/>
                        <a:latin typeface="ＭＳ Ｐゴシック" panose="020B0600070205080204" pitchFamily="50" charset="-128"/>
                        <a:ea typeface="+mn-ea"/>
                      </a:endParaRPr>
                    </a:p>
                  </a:txBody>
                  <a:tcPr/>
                </a:tc>
                <a:tc>
                  <a:txBody>
                    <a:bodyPr/>
                    <a:lstStyle/>
                    <a:p>
                      <a:pPr algn="ctr" fontAlgn="ctr"/>
                      <a:r>
                        <a:rPr lang="zh-CN" altLang="en-US" sz="1600" u="none" strike="noStrike" dirty="0" smtClean="0">
                          <a:effectLst/>
                          <a:latin typeface="ＭＳ Ｐゴシック" panose="020B0600070205080204" pitchFamily="50" charset="-128"/>
                          <a:ea typeface="ＭＳ Ｐゴシック" panose="020B0600070205080204" pitchFamily="50" charset="-128"/>
                        </a:rPr>
                        <a:t>事故発生</a:t>
                      </a:r>
                      <a:endParaRPr lang="en-US" altLang="zh-CN" sz="1600" u="none" strike="noStrike" dirty="0" smtClean="0">
                        <a:effectLst/>
                        <a:latin typeface="ＭＳ Ｐゴシック" panose="020B0600070205080204" pitchFamily="50" charset="-128"/>
                        <a:ea typeface="ＭＳ Ｐゴシック" panose="020B0600070205080204" pitchFamily="50" charset="-128"/>
                      </a:endParaRPr>
                    </a:p>
                    <a:p>
                      <a:pPr algn="ctr" fontAlgn="ctr"/>
                      <a:r>
                        <a:rPr lang="zh-CN" altLang="en-US" sz="1600" u="none" strike="noStrike" dirty="0" smtClean="0">
                          <a:effectLst/>
                          <a:latin typeface="ＭＳ Ｐゴシック" panose="020B0600070205080204" pitchFamily="50" charset="-128"/>
                          <a:ea typeface="ＭＳ Ｐゴシック" panose="020B0600070205080204" pitchFamily="50" charset="-128"/>
                        </a:rPr>
                        <a:t>件数</a:t>
                      </a:r>
                      <a:endParaRPr kumimoji="1" lang="ja-JP" altLang="en-US" sz="1600" dirty="0"/>
                    </a:p>
                  </a:txBody>
                  <a:tcPr/>
                </a:tc>
                <a:tc>
                  <a:txBody>
                    <a:bodyPr/>
                    <a:lstStyle/>
                    <a:p>
                      <a:pPr algn="ctr"/>
                      <a:r>
                        <a:rPr kumimoji="1" lang="ja-JP" altLang="en-US" sz="1600" dirty="0" smtClean="0"/>
                        <a:t>取組組織数</a:t>
                      </a:r>
                      <a:endParaRPr kumimoji="1" lang="en-US" altLang="ja-JP" sz="1600" dirty="0" smtClean="0"/>
                    </a:p>
                    <a:p>
                      <a:pPr algn="ctr"/>
                      <a:r>
                        <a:rPr kumimoji="1" lang="ja-JP" altLang="en-US" sz="1600" dirty="0" smtClean="0"/>
                        <a:t>（参考）</a:t>
                      </a:r>
                      <a:endParaRPr kumimoji="1" lang="ja-JP" altLang="en-US" sz="1600" dirty="0"/>
                    </a:p>
                  </a:txBody>
                  <a:tcPr/>
                </a:tc>
              </a:tr>
              <a:tr h="265779">
                <a:tc>
                  <a:txBody>
                    <a:bodyPr/>
                    <a:lstStyle/>
                    <a:p>
                      <a:pPr algn="ctr"/>
                      <a:r>
                        <a:rPr kumimoji="1" lang="en-US" altLang="ja-JP" sz="1200" b="1" dirty="0" smtClean="0">
                          <a:latin typeface="+mj-ea"/>
                          <a:ea typeface="+mj-ea"/>
                        </a:rPr>
                        <a:t>24</a:t>
                      </a:r>
                    </a:p>
                  </a:txBody>
                  <a:tcPr/>
                </a:tc>
                <a:tc>
                  <a:txBody>
                    <a:bodyPr/>
                    <a:lstStyle/>
                    <a:p>
                      <a:pPr algn="r"/>
                      <a:r>
                        <a:rPr kumimoji="1" lang="en-US" altLang="ja-JP" sz="1200" b="1" dirty="0" smtClean="0">
                          <a:latin typeface="+mj-ea"/>
                          <a:ea typeface="+mj-ea"/>
                        </a:rPr>
                        <a:t>4</a:t>
                      </a:r>
                    </a:p>
                  </a:txBody>
                  <a:tcPr/>
                </a:tc>
                <a:tc>
                  <a:txBody>
                    <a:bodyPr/>
                    <a:lstStyle/>
                    <a:p>
                      <a:pPr algn="r"/>
                      <a:r>
                        <a:rPr kumimoji="1" lang="en-US" altLang="ja-JP" sz="1200" b="1" dirty="0" smtClean="0">
                          <a:latin typeface="+mj-ea"/>
                          <a:ea typeface="+mj-ea"/>
                        </a:rPr>
                        <a:t>18,662</a:t>
                      </a:r>
                      <a:endParaRPr kumimoji="1" lang="ja-JP" altLang="en-US" sz="1200" b="1" dirty="0">
                        <a:latin typeface="+mj-ea"/>
                        <a:ea typeface="+mj-ea"/>
                      </a:endParaRPr>
                    </a:p>
                  </a:txBody>
                  <a:tcPr/>
                </a:tc>
              </a:tr>
              <a:tr h="265779">
                <a:tc>
                  <a:txBody>
                    <a:bodyPr/>
                    <a:lstStyle/>
                    <a:p>
                      <a:pPr algn="ctr"/>
                      <a:r>
                        <a:rPr kumimoji="1" lang="en-US" altLang="ja-JP" sz="1200" b="1" dirty="0" smtClean="0">
                          <a:latin typeface="+mj-ea"/>
                          <a:ea typeface="+mj-ea"/>
                        </a:rPr>
                        <a:t>25</a:t>
                      </a:r>
                      <a:endParaRPr kumimoji="1" lang="ja-JP" altLang="en-US" sz="1200" b="1" dirty="0">
                        <a:latin typeface="+mj-ea"/>
                        <a:ea typeface="+mj-ea"/>
                      </a:endParaRPr>
                    </a:p>
                  </a:txBody>
                  <a:tcPr/>
                </a:tc>
                <a:tc>
                  <a:txBody>
                    <a:bodyPr/>
                    <a:lstStyle/>
                    <a:p>
                      <a:pPr algn="r"/>
                      <a:r>
                        <a:rPr kumimoji="1" lang="en-US" altLang="ja-JP" sz="1200" b="1" dirty="0" smtClean="0">
                          <a:latin typeface="+mj-ea"/>
                          <a:ea typeface="+mj-ea"/>
                        </a:rPr>
                        <a:t>8</a:t>
                      </a:r>
                      <a:endParaRPr kumimoji="1" lang="ja-JP" altLang="en-US" sz="1200" b="1" dirty="0">
                        <a:latin typeface="+mj-ea"/>
                        <a:ea typeface="+mj-ea"/>
                      </a:endParaRPr>
                    </a:p>
                  </a:txBody>
                  <a:tcPr/>
                </a:tc>
                <a:tc>
                  <a:txBody>
                    <a:bodyPr/>
                    <a:lstStyle/>
                    <a:p>
                      <a:pPr algn="r"/>
                      <a:r>
                        <a:rPr kumimoji="1" lang="en-US" altLang="ja-JP" sz="1200" b="1" dirty="0" smtClean="0">
                          <a:latin typeface="+mj-ea"/>
                          <a:ea typeface="+mj-ea"/>
                        </a:rPr>
                        <a:t>19,018</a:t>
                      </a:r>
                      <a:endParaRPr kumimoji="1" lang="ja-JP" altLang="en-US" sz="1200" b="1" dirty="0">
                        <a:latin typeface="+mj-ea"/>
                        <a:ea typeface="+mj-ea"/>
                      </a:endParaRPr>
                    </a:p>
                  </a:txBody>
                  <a:tcPr/>
                </a:tc>
              </a:tr>
              <a:tr h="265779">
                <a:tc>
                  <a:txBody>
                    <a:bodyPr/>
                    <a:lstStyle/>
                    <a:p>
                      <a:pPr algn="ctr"/>
                      <a:r>
                        <a:rPr kumimoji="1" lang="en-US" altLang="ja-JP" sz="1200" b="1" dirty="0" smtClean="0">
                          <a:latin typeface="+mj-ea"/>
                          <a:ea typeface="+mj-ea"/>
                        </a:rPr>
                        <a:t>26</a:t>
                      </a:r>
                      <a:endParaRPr kumimoji="1" lang="ja-JP" altLang="en-US" sz="1200" b="1" dirty="0">
                        <a:latin typeface="+mj-ea"/>
                        <a:ea typeface="+mj-ea"/>
                      </a:endParaRPr>
                    </a:p>
                  </a:txBody>
                  <a:tcPr/>
                </a:tc>
                <a:tc>
                  <a:txBody>
                    <a:bodyPr/>
                    <a:lstStyle/>
                    <a:p>
                      <a:pPr algn="r"/>
                      <a:r>
                        <a:rPr kumimoji="1" lang="en-US" altLang="ja-JP" sz="1200" b="1" dirty="0" smtClean="0">
                          <a:latin typeface="+mj-ea"/>
                          <a:ea typeface="+mj-ea"/>
                        </a:rPr>
                        <a:t>15</a:t>
                      </a:r>
                      <a:endParaRPr kumimoji="1" lang="ja-JP" altLang="en-US" sz="1200" b="1" dirty="0">
                        <a:latin typeface="+mj-ea"/>
                        <a:ea typeface="+mj-ea"/>
                      </a:endParaRPr>
                    </a:p>
                  </a:txBody>
                  <a:tcPr/>
                </a:tc>
                <a:tc>
                  <a:txBody>
                    <a:bodyPr/>
                    <a:lstStyle/>
                    <a:p>
                      <a:pPr algn="r"/>
                      <a:r>
                        <a:rPr kumimoji="1" lang="en-US" altLang="ja-JP" sz="1200" b="1" dirty="0" smtClean="0">
                          <a:latin typeface="+mj-ea"/>
                          <a:ea typeface="+mj-ea"/>
                        </a:rPr>
                        <a:t>24,885</a:t>
                      </a:r>
                      <a:endParaRPr kumimoji="1" lang="ja-JP" altLang="en-US" sz="1200" b="1" dirty="0">
                        <a:latin typeface="+mj-ea"/>
                        <a:ea typeface="+mj-ea"/>
                      </a:endParaRPr>
                    </a:p>
                  </a:txBody>
                  <a:tcPr/>
                </a:tc>
              </a:tr>
              <a:tr h="265779">
                <a:tc>
                  <a:txBody>
                    <a:bodyPr/>
                    <a:lstStyle/>
                    <a:p>
                      <a:pPr algn="ctr"/>
                      <a:r>
                        <a:rPr kumimoji="1" lang="en-US" altLang="ja-JP" sz="1200" b="1" dirty="0" smtClean="0">
                          <a:latin typeface="+mj-ea"/>
                          <a:ea typeface="+mj-ea"/>
                        </a:rPr>
                        <a:t>27</a:t>
                      </a:r>
                      <a:endParaRPr kumimoji="1" lang="ja-JP" altLang="en-US" sz="1200" b="1" dirty="0">
                        <a:latin typeface="+mj-ea"/>
                        <a:ea typeface="+mj-ea"/>
                      </a:endParaRPr>
                    </a:p>
                  </a:txBody>
                  <a:tcPr/>
                </a:tc>
                <a:tc>
                  <a:txBody>
                    <a:bodyPr/>
                    <a:lstStyle/>
                    <a:p>
                      <a:pPr algn="r"/>
                      <a:r>
                        <a:rPr kumimoji="1" lang="en-US" altLang="ja-JP" sz="1200" b="1" dirty="0" smtClean="0">
                          <a:latin typeface="+mj-ea"/>
                          <a:ea typeface="+mj-ea"/>
                        </a:rPr>
                        <a:t>19</a:t>
                      </a:r>
                      <a:endParaRPr kumimoji="1" lang="ja-JP" altLang="en-US" sz="1200" b="1" dirty="0">
                        <a:latin typeface="+mj-ea"/>
                        <a:ea typeface="+mj-ea"/>
                      </a:endParaRPr>
                    </a:p>
                  </a:txBody>
                  <a:tcPr/>
                </a:tc>
                <a:tc>
                  <a:txBody>
                    <a:bodyPr/>
                    <a:lstStyle/>
                    <a:p>
                      <a:pPr algn="r"/>
                      <a:r>
                        <a:rPr kumimoji="1" lang="en-US" altLang="ja-JP" sz="1200" b="1" dirty="0" smtClean="0">
                          <a:latin typeface="+mj-ea"/>
                          <a:ea typeface="+mj-ea"/>
                        </a:rPr>
                        <a:t>28,145</a:t>
                      </a:r>
                      <a:endParaRPr kumimoji="1" lang="ja-JP" altLang="en-US" sz="1200" b="1" dirty="0">
                        <a:latin typeface="+mj-ea"/>
                        <a:ea typeface="+mj-ea"/>
                      </a:endParaRPr>
                    </a:p>
                  </a:txBody>
                  <a:tcPr/>
                </a:tc>
              </a:tr>
              <a:tr h="265779">
                <a:tc>
                  <a:txBody>
                    <a:bodyPr/>
                    <a:lstStyle/>
                    <a:p>
                      <a:pPr algn="ctr"/>
                      <a:r>
                        <a:rPr kumimoji="1" lang="en-US" altLang="ja-JP" sz="1200" b="1" dirty="0" smtClean="0">
                          <a:latin typeface="+mj-ea"/>
                          <a:ea typeface="+mj-ea"/>
                        </a:rPr>
                        <a:t>28</a:t>
                      </a:r>
                      <a:endParaRPr kumimoji="1" lang="ja-JP" altLang="en-US" sz="1200" b="1" dirty="0">
                        <a:latin typeface="+mj-ea"/>
                        <a:ea typeface="+mj-ea"/>
                      </a:endParaRPr>
                    </a:p>
                  </a:txBody>
                  <a:tcPr/>
                </a:tc>
                <a:tc>
                  <a:txBody>
                    <a:bodyPr/>
                    <a:lstStyle/>
                    <a:p>
                      <a:pPr algn="r"/>
                      <a:r>
                        <a:rPr kumimoji="1" lang="en-US" altLang="ja-JP" sz="1200" b="1" dirty="0" smtClean="0">
                          <a:latin typeface="+mj-ea"/>
                          <a:ea typeface="+mj-ea"/>
                        </a:rPr>
                        <a:t>42</a:t>
                      </a:r>
                      <a:endParaRPr kumimoji="1" lang="ja-JP" altLang="en-US" sz="1200" b="1" dirty="0">
                        <a:latin typeface="+mj-ea"/>
                        <a:ea typeface="+mj-ea"/>
                      </a:endParaRPr>
                    </a:p>
                  </a:txBody>
                  <a:tcPr/>
                </a:tc>
                <a:tc>
                  <a:txBody>
                    <a:bodyPr/>
                    <a:lstStyle/>
                    <a:p>
                      <a:pPr algn="r"/>
                      <a:r>
                        <a:rPr kumimoji="1" lang="en-US" altLang="ja-JP" sz="1200" b="1" dirty="0" smtClean="0">
                          <a:latin typeface="+mj-ea"/>
                          <a:ea typeface="+mj-ea"/>
                        </a:rPr>
                        <a:t>29,096</a:t>
                      </a:r>
                      <a:endParaRPr kumimoji="1" lang="ja-JP" altLang="en-US" sz="1200" b="1" dirty="0">
                        <a:latin typeface="+mj-ea"/>
                        <a:ea typeface="+mj-ea"/>
                      </a:endParaRPr>
                    </a:p>
                  </a:txBody>
                  <a:tcPr/>
                </a:tc>
              </a:tr>
              <a:tr h="265779">
                <a:tc>
                  <a:txBody>
                    <a:bodyPr/>
                    <a:lstStyle/>
                    <a:p>
                      <a:pPr algn="ctr"/>
                      <a:r>
                        <a:rPr kumimoji="1" lang="en-US" altLang="ja-JP" sz="1200" b="1" dirty="0" smtClean="0">
                          <a:latin typeface="+mj-ea"/>
                          <a:ea typeface="+mj-ea"/>
                        </a:rPr>
                        <a:t>29</a:t>
                      </a:r>
                      <a:endParaRPr kumimoji="1" lang="ja-JP" altLang="en-US" sz="1200" b="1" dirty="0">
                        <a:latin typeface="+mj-ea"/>
                        <a:ea typeface="+mj-ea"/>
                      </a:endParaRPr>
                    </a:p>
                  </a:txBody>
                  <a:tcPr/>
                </a:tc>
                <a:tc>
                  <a:txBody>
                    <a:bodyPr/>
                    <a:lstStyle/>
                    <a:p>
                      <a:pPr algn="r"/>
                      <a:r>
                        <a:rPr kumimoji="1" lang="en-US" altLang="ja-JP" sz="1200" b="1" dirty="0" smtClean="0">
                          <a:latin typeface="+mj-ea"/>
                          <a:ea typeface="+mj-ea"/>
                        </a:rPr>
                        <a:t>46</a:t>
                      </a:r>
                      <a:endParaRPr kumimoji="1" lang="ja-JP" altLang="en-US" sz="1200" b="1" dirty="0">
                        <a:latin typeface="+mj-ea"/>
                        <a:ea typeface="+mj-ea"/>
                      </a:endParaRPr>
                    </a:p>
                  </a:txBody>
                  <a:tcPr/>
                </a:tc>
                <a:tc>
                  <a:txBody>
                    <a:bodyPr/>
                    <a:lstStyle/>
                    <a:p>
                      <a:pPr algn="r"/>
                      <a:r>
                        <a:rPr kumimoji="1" lang="en-US" altLang="ja-JP" sz="1200" b="1" dirty="0" smtClean="0">
                          <a:latin typeface="+mj-ea"/>
                          <a:ea typeface="+mj-ea"/>
                        </a:rPr>
                        <a:t>28,291</a:t>
                      </a:r>
                      <a:endParaRPr kumimoji="1" lang="ja-JP" altLang="en-US" sz="1200" b="1" dirty="0">
                        <a:latin typeface="+mj-ea"/>
                        <a:ea typeface="+mj-ea"/>
                      </a:endParaRPr>
                    </a:p>
                  </a:txBody>
                  <a:tcPr/>
                </a:tc>
              </a:tr>
              <a:tr h="265779">
                <a:tc>
                  <a:txBody>
                    <a:bodyPr/>
                    <a:lstStyle/>
                    <a:p>
                      <a:pPr algn="ctr"/>
                      <a:r>
                        <a:rPr kumimoji="1" lang="en-US" altLang="ja-JP" sz="1200" b="1" dirty="0" smtClean="0">
                          <a:latin typeface="+mj-ea"/>
                          <a:ea typeface="+mj-ea"/>
                        </a:rPr>
                        <a:t>30</a:t>
                      </a:r>
                      <a:endParaRPr kumimoji="1" lang="ja-JP" altLang="en-US" sz="1200" b="1" dirty="0">
                        <a:latin typeface="+mj-ea"/>
                        <a:ea typeface="+mj-ea"/>
                      </a:endParaRPr>
                    </a:p>
                  </a:txBody>
                  <a:tcPr/>
                </a:tc>
                <a:tc>
                  <a:txBody>
                    <a:bodyPr/>
                    <a:lstStyle/>
                    <a:p>
                      <a:pPr algn="r"/>
                      <a:r>
                        <a:rPr kumimoji="1" lang="en-US" altLang="ja-JP" sz="1200" b="1" dirty="0" smtClean="0">
                          <a:latin typeface="+mj-ea"/>
                          <a:ea typeface="+mj-ea"/>
                        </a:rPr>
                        <a:t>46</a:t>
                      </a:r>
                      <a:endParaRPr kumimoji="1" lang="ja-JP" altLang="en-US" sz="1200" b="1" dirty="0">
                        <a:latin typeface="+mj-ea"/>
                        <a:ea typeface="+mj-ea"/>
                      </a:endParaRPr>
                    </a:p>
                  </a:txBody>
                  <a:tcPr/>
                </a:tc>
                <a:tc>
                  <a:txBody>
                    <a:bodyPr/>
                    <a:lstStyle/>
                    <a:p>
                      <a:pPr algn="r"/>
                      <a:r>
                        <a:rPr kumimoji="1" lang="en-US" altLang="ja-JP" sz="1200" b="1" dirty="0" smtClean="0">
                          <a:latin typeface="+mj-ea"/>
                          <a:ea typeface="+mj-ea"/>
                        </a:rPr>
                        <a:t>-</a:t>
                      </a:r>
                      <a:endParaRPr kumimoji="1" lang="ja-JP" altLang="en-US" sz="1200" b="1" dirty="0">
                        <a:latin typeface="+mj-ea"/>
                        <a:ea typeface="+mj-ea"/>
                      </a:endParaRPr>
                    </a:p>
                  </a:txBody>
                  <a:tcPr/>
                </a:tc>
              </a:tr>
            </a:tbl>
          </a:graphicData>
        </a:graphic>
      </p:graphicFrame>
      <p:pic>
        <p:nvPicPr>
          <p:cNvPr id="2" name="図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730" y="2535036"/>
            <a:ext cx="1794150" cy="1864874"/>
          </a:xfrm>
          <a:prstGeom prst="rect">
            <a:avLst/>
          </a:prstGeom>
        </p:spPr>
      </p:pic>
      <p:sp>
        <p:nvSpPr>
          <p:cNvPr id="7" name="テキスト ボックス 6"/>
          <p:cNvSpPr txBox="1"/>
          <p:nvPr/>
        </p:nvSpPr>
        <p:spPr>
          <a:xfrm>
            <a:off x="4230120" y="2578116"/>
            <a:ext cx="364202" cy="215444"/>
          </a:xfrm>
          <a:prstGeom prst="rect">
            <a:avLst/>
          </a:prstGeom>
          <a:noFill/>
        </p:spPr>
        <p:txBody>
          <a:bodyPr wrap="none" rtlCol="0">
            <a:spAutoFit/>
          </a:bodyPr>
          <a:lstStyle/>
          <a:p>
            <a:r>
              <a:rPr kumimoji="1" lang="en-US" altLang="ja-JP" sz="800" dirty="0" smtClean="0"/>
              <a:t>        </a:t>
            </a:r>
            <a:endParaRPr kumimoji="1" lang="ja-JP" altLang="en-US" sz="800" dirty="0"/>
          </a:p>
        </p:txBody>
      </p:sp>
      <p:pic>
        <p:nvPicPr>
          <p:cNvPr id="9" name="図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9863" y="2504168"/>
            <a:ext cx="475489" cy="109728"/>
          </a:xfrm>
          <a:prstGeom prst="rect">
            <a:avLst/>
          </a:prstGeom>
        </p:spPr>
      </p:pic>
      <p:pic>
        <p:nvPicPr>
          <p:cNvPr id="13" name="図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68522" y="2543445"/>
            <a:ext cx="1836123" cy="1867746"/>
          </a:xfrm>
          <a:prstGeom prst="rect">
            <a:avLst/>
          </a:prstGeom>
        </p:spPr>
      </p:pic>
      <p:pic>
        <p:nvPicPr>
          <p:cNvPr id="18" name="図 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8302" y="4655318"/>
            <a:ext cx="2139856" cy="2162669"/>
          </a:xfrm>
          <a:prstGeom prst="rect">
            <a:avLst/>
          </a:prstGeom>
        </p:spPr>
      </p:pic>
      <p:pic>
        <p:nvPicPr>
          <p:cNvPr id="22" name="図 2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31705" y="4648619"/>
            <a:ext cx="1954458" cy="2169368"/>
          </a:xfrm>
          <a:prstGeom prst="rect">
            <a:avLst/>
          </a:prstGeom>
        </p:spPr>
      </p:pic>
      <p:pic>
        <p:nvPicPr>
          <p:cNvPr id="23" name="図 2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33527" y="4648619"/>
            <a:ext cx="2046183" cy="2181608"/>
          </a:xfrm>
          <a:prstGeom prst="rect">
            <a:avLst/>
          </a:prstGeom>
        </p:spPr>
      </p:pic>
      <p:pic>
        <p:nvPicPr>
          <p:cNvPr id="28" name="図 2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32688" y="4674139"/>
            <a:ext cx="2208339" cy="2144039"/>
          </a:xfrm>
          <a:prstGeom prst="rect">
            <a:avLst/>
          </a:prstGeom>
        </p:spPr>
      </p:pic>
      <p:pic>
        <p:nvPicPr>
          <p:cNvPr id="30" name="図 2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876729" y="2535036"/>
            <a:ext cx="408623" cy="115878"/>
          </a:xfrm>
          <a:prstGeom prst="rect">
            <a:avLst/>
          </a:prstGeom>
        </p:spPr>
      </p:pic>
    </p:spTree>
    <p:extLst>
      <p:ext uri="{BB962C8B-B14F-4D97-AF65-F5344CB8AC3E}">
        <p14:creationId xmlns:p14="http://schemas.microsoft.com/office/powerpoint/2010/main" val="212529187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44624"/>
            <a:ext cx="9144000" cy="720080"/>
          </a:xfrm>
          <a:prstGeom prst="rect">
            <a:avLst/>
          </a:prstGeom>
          <a:noFill/>
          <a:ln w="25400">
            <a:noFill/>
          </a:ln>
        </p:spPr>
        <p:txBody>
          <a:bodyPr vert="horz" lIns="91440" tIns="45720" rIns="91440" bIns="45720" rtlCol="0" anchor="ctr">
            <a:normAutofit/>
          </a:bodyPr>
          <a:lstStyle/>
          <a:p>
            <a:pPr lvl="0">
              <a:spcBef>
                <a:spcPct val="0"/>
              </a:spcBef>
              <a:defRPr/>
            </a:pPr>
            <a:r>
              <a:rPr lang="ja-JP" altLang="en-US" sz="3000" b="1" dirty="0" smtClean="0"/>
              <a:t>４－１　共同活動における安全対策</a:t>
            </a:r>
            <a:endParaRPr lang="ja-JP" altLang="en-US" sz="3000" b="1" dirty="0" smtClean="0">
              <a:latin typeface="ＭＳ Ｐゴシック" pitchFamily="50" charset="-128"/>
              <a:ea typeface="ＭＳ Ｐゴシック" pitchFamily="50" charset="-128"/>
            </a:endParaRPr>
          </a:p>
          <a:p>
            <a:pPr>
              <a:spcBef>
                <a:spcPct val="0"/>
              </a:spcBef>
              <a:defRPr/>
            </a:pPr>
            <a:endParaRPr lang="ja-JP" altLang="en-US" sz="2400" b="1" dirty="0" smtClean="0">
              <a:solidFill>
                <a:prstClr val="black"/>
              </a:solidFill>
              <a:latin typeface="ＭＳ Ｐゴシック" pitchFamily="50" charset="-128"/>
            </a:endParaRPr>
          </a:p>
        </p:txBody>
      </p:sp>
      <p:sp>
        <p:nvSpPr>
          <p:cNvPr id="5" name="正方形/長方形 4"/>
          <p:cNvSpPr/>
          <p:nvPr/>
        </p:nvSpPr>
        <p:spPr>
          <a:xfrm>
            <a:off x="8561705" y="638132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tx1"/>
                </a:solidFill>
              </a:rPr>
              <a:t>６９</a:t>
            </a:r>
            <a:endParaRPr kumimoji="1" lang="ja-JP" altLang="en-US" dirty="0">
              <a:solidFill>
                <a:schemeClr val="tx1"/>
              </a:solidFill>
            </a:endParaRPr>
          </a:p>
        </p:txBody>
      </p:sp>
      <p:pic>
        <p:nvPicPr>
          <p:cNvPr id="2" name="図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3266" y="2636912"/>
            <a:ext cx="3157991" cy="2252653"/>
          </a:xfrm>
          <a:prstGeom prst="rect">
            <a:avLst/>
          </a:prstGeom>
        </p:spPr>
      </p:pic>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96" y="538102"/>
            <a:ext cx="2874744" cy="4351464"/>
          </a:xfrm>
          <a:prstGeom prst="rect">
            <a:avLst/>
          </a:prstGeom>
        </p:spPr>
      </p:pic>
      <p:pic>
        <p:nvPicPr>
          <p:cNvPr id="6" name="図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53394" y="538101"/>
            <a:ext cx="2921683" cy="1954795"/>
          </a:xfrm>
          <a:prstGeom prst="rect">
            <a:avLst/>
          </a:prstGeom>
        </p:spPr>
      </p:pic>
      <p:pic>
        <p:nvPicPr>
          <p:cNvPr id="7" name="図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45736" y="2636912"/>
            <a:ext cx="2936530" cy="2504480"/>
          </a:xfrm>
          <a:prstGeom prst="rect">
            <a:avLst/>
          </a:prstGeom>
        </p:spPr>
      </p:pic>
      <p:pic>
        <p:nvPicPr>
          <p:cNvPr id="8" name="図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43266" y="538100"/>
            <a:ext cx="3157991" cy="1954795"/>
          </a:xfrm>
          <a:prstGeom prst="rect">
            <a:avLst/>
          </a:prstGeom>
        </p:spPr>
      </p:pic>
      <p:pic>
        <p:nvPicPr>
          <p:cNvPr id="9" name="図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9512" y="4926030"/>
            <a:ext cx="2304256" cy="1859962"/>
          </a:xfrm>
          <a:prstGeom prst="rect">
            <a:avLst/>
          </a:prstGeom>
        </p:spPr>
      </p:pic>
    </p:spTree>
    <p:extLst>
      <p:ext uri="{BB962C8B-B14F-4D97-AF65-F5344CB8AC3E}">
        <p14:creationId xmlns:p14="http://schemas.microsoft.com/office/powerpoint/2010/main" val="416465877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noGrp="1"/>
          </p:cNvSpPr>
          <p:nvPr>
            <p:ph type="title"/>
          </p:nvPr>
        </p:nvSpPr>
        <p:spPr>
          <a:xfrm>
            <a:off x="107504" y="116632"/>
            <a:ext cx="8229600" cy="778098"/>
          </a:xfrm>
          <a:prstGeom prst="rect">
            <a:avLst/>
          </a:prstGeom>
          <a:noFill/>
          <a:ln w="25400">
            <a:noFill/>
          </a:ln>
        </p:spPr>
        <p:txBody>
          <a:bodyPr vert="horz" lIns="91440" tIns="45720" rIns="91440" bIns="45720" rtlCol="0" anchor="ctr">
            <a:normAutofit/>
          </a:bodyPr>
          <a:lstStyle/>
          <a:p>
            <a:pPr lvl="0" algn="l">
              <a:spcBef>
                <a:spcPct val="0"/>
              </a:spcBef>
              <a:defRPr/>
            </a:pPr>
            <a:r>
              <a:rPr lang="ja-JP" altLang="en-US" sz="3000" b="1" dirty="0" smtClean="0"/>
              <a:t>４－２　活動中の事故事例</a:t>
            </a:r>
            <a:endParaRPr lang="ja-JP" altLang="en-US" sz="3000" b="1" dirty="0" smtClean="0">
              <a:latin typeface="ＭＳ Ｐゴシック" pitchFamily="50" charset="-128"/>
              <a:ea typeface="ＭＳ Ｐゴシック" pitchFamily="50" charset="-128"/>
            </a:endParaRPr>
          </a:p>
          <a:p>
            <a:pPr>
              <a:spcBef>
                <a:spcPct val="0"/>
              </a:spcBef>
              <a:defRPr/>
            </a:pPr>
            <a:endParaRPr lang="ja-JP" altLang="en-US" sz="2400" b="1" dirty="0" smtClean="0">
              <a:solidFill>
                <a:prstClr val="black"/>
              </a:solidFill>
              <a:latin typeface="ＭＳ Ｐゴシック" pitchFamily="50" charset="-128"/>
            </a:endParaRPr>
          </a:p>
        </p:txBody>
      </p:sp>
      <p:sp>
        <p:nvSpPr>
          <p:cNvPr id="5" name="タイトル 5"/>
          <p:cNvSpPr txBox="1">
            <a:spLocks noGrp="1"/>
          </p:cNvSpPr>
          <p:nvPr>
            <p:ph idx="1"/>
          </p:nvPr>
        </p:nvSpPr>
        <p:spPr>
          <a:xfrm>
            <a:off x="95158" y="556394"/>
            <a:ext cx="8229600" cy="67667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dirty="0" smtClean="0">
                <a:ln>
                  <a:noFill/>
                </a:ln>
                <a:solidFill>
                  <a:schemeClr val="tx1"/>
                </a:solidFill>
                <a:effectLst/>
                <a:uLnTx/>
                <a:uFillTx/>
                <a:latin typeface="+mj-lt"/>
                <a:ea typeface="+mj-ea"/>
                <a:cs typeface="+mj-cs"/>
              </a:rPr>
              <a:t>●平成３０年度　多面的機能支払の活動中の事故事例</a:t>
            </a:r>
            <a:endParaRPr kumimoji="1" lang="ja-JP" altLang="en-US" sz="2000" b="0" i="0" u="none" strike="noStrike" kern="1200" cap="none" spc="0" normalizeH="0" baseline="0" noProof="0" dirty="0">
              <a:ln>
                <a:noFill/>
              </a:ln>
              <a:solidFill>
                <a:schemeClr val="tx1"/>
              </a:solidFill>
              <a:effectLst/>
              <a:uLnTx/>
              <a:uFillTx/>
              <a:latin typeface="+mj-lt"/>
              <a:ea typeface="+mj-ea"/>
              <a:cs typeface="+mj-cs"/>
            </a:endParaRPr>
          </a:p>
        </p:txBody>
      </p:sp>
      <p:pic>
        <p:nvPicPr>
          <p:cNvPr id="3" name="図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536" y="1052736"/>
            <a:ext cx="7560840" cy="3168352"/>
          </a:xfrm>
          <a:prstGeom prst="rect">
            <a:avLst/>
          </a:prstGeom>
        </p:spPr>
      </p:pic>
      <p:pic>
        <p:nvPicPr>
          <p:cNvPr id="7" name="図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2798" y="4280662"/>
            <a:ext cx="5119023" cy="2460706"/>
          </a:xfrm>
          <a:prstGeom prst="rect">
            <a:avLst/>
          </a:prstGeom>
        </p:spPr>
      </p:pic>
      <p:pic>
        <p:nvPicPr>
          <p:cNvPr id="11" name="図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52120" y="4278858"/>
            <a:ext cx="3220908" cy="2462509"/>
          </a:xfrm>
          <a:prstGeom prst="rect">
            <a:avLst/>
          </a:prstGeom>
        </p:spPr>
      </p:pic>
      <p:sp>
        <p:nvSpPr>
          <p:cNvPr id="12" name="正方形/長方形 11"/>
          <p:cNvSpPr/>
          <p:nvPr/>
        </p:nvSpPr>
        <p:spPr>
          <a:xfrm>
            <a:off x="8551190" y="90254"/>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latin typeface="+mn-ea"/>
              </a:rPr>
              <a:t>７０</a:t>
            </a:r>
            <a:endParaRPr kumimoji="1" lang="ja-JP" altLang="en-US" dirty="0">
              <a:solidFill>
                <a:schemeClr val="tx1"/>
              </a:solidFill>
              <a:latin typeface="+mn-ea"/>
            </a:endParaRPr>
          </a:p>
        </p:txBody>
      </p:sp>
      <p:cxnSp>
        <p:nvCxnSpPr>
          <p:cNvPr id="16" name="直線コネクタ 15"/>
          <p:cNvCxnSpPr/>
          <p:nvPr/>
        </p:nvCxnSpPr>
        <p:spPr>
          <a:xfrm>
            <a:off x="5292080" y="2780928"/>
            <a:ext cx="223224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1691680" y="3789040"/>
            <a:ext cx="561662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9735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532440" y="6412654"/>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latin typeface="+mn-ea"/>
              </a:rPr>
              <a:t>７１</a:t>
            </a:r>
            <a:endParaRPr kumimoji="1" lang="ja-JP" altLang="en-US" dirty="0">
              <a:solidFill>
                <a:schemeClr val="tx1"/>
              </a:solidFill>
              <a:latin typeface="+mn-ea"/>
            </a:endParaRPr>
          </a:p>
        </p:txBody>
      </p:sp>
      <p:sp>
        <p:nvSpPr>
          <p:cNvPr id="6" name="タイトル 1"/>
          <p:cNvSpPr txBox="1">
            <a:spLocks noGrp="1"/>
          </p:cNvSpPr>
          <p:nvPr>
            <p:ph type="title"/>
          </p:nvPr>
        </p:nvSpPr>
        <p:spPr>
          <a:xfrm>
            <a:off x="457200" y="274638"/>
            <a:ext cx="5194300" cy="562074"/>
          </a:xfrm>
          <a:prstGeom prst="rect">
            <a:avLst/>
          </a:prstGeom>
          <a:noFill/>
          <a:ln w="25400">
            <a:noFill/>
          </a:ln>
        </p:spPr>
        <p:txBody>
          <a:bodyPr vert="horz" lIns="91440" tIns="45720" rIns="91440" bIns="45720" rtlCol="0" anchor="ctr">
            <a:normAutofit/>
          </a:bodyPr>
          <a:lstStyle/>
          <a:p>
            <a:pPr lvl="0" algn="l">
              <a:spcBef>
                <a:spcPct val="0"/>
              </a:spcBef>
              <a:defRPr/>
            </a:pPr>
            <a:r>
              <a:rPr lang="ja-JP" altLang="en-US" sz="3000" b="1" dirty="0" smtClean="0"/>
              <a:t>４－２　活動中の事故事例</a:t>
            </a:r>
            <a:endParaRPr lang="ja-JP" altLang="en-US" sz="3000" b="1" dirty="0" smtClean="0">
              <a:latin typeface="ＭＳ Ｐゴシック" pitchFamily="50" charset="-128"/>
              <a:ea typeface="ＭＳ Ｐゴシック" pitchFamily="50" charset="-128"/>
            </a:endParaRPr>
          </a:p>
          <a:p>
            <a:pPr>
              <a:spcBef>
                <a:spcPct val="0"/>
              </a:spcBef>
              <a:defRPr/>
            </a:pPr>
            <a:endParaRPr lang="ja-JP" altLang="en-US" sz="2400" b="1" dirty="0" smtClean="0">
              <a:solidFill>
                <a:prstClr val="black"/>
              </a:solidFill>
              <a:latin typeface="ＭＳ Ｐゴシック" pitchFamily="50" charset="-128"/>
            </a:endParaRPr>
          </a:p>
        </p:txBody>
      </p:sp>
      <p:sp>
        <p:nvSpPr>
          <p:cNvPr id="7" name="タイトル 5"/>
          <p:cNvSpPr txBox="1">
            <a:spLocks noGrp="1"/>
          </p:cNvSpPr>
          <p:nvPr>
            <p:ph idx="1"/>
          </p:nvPr>
        </p:nvSpPr>
        <p:spPr>
          <a:xfrm>
            <a:off x="457200" y="692696"/>
            <a:ext cx="8229600" cy="67667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dirty="0" smtClean="0">
                <a:ln>
                  <a:noFill/>
                </a:ln>
                <a:solidFill>
                  <a:schemeClr val="tx1"/>
                </a:solidFill>
                <a:effectLst/>
                <a:uLnTx/>
                <a:uFillTx/>
                <a:latin typeface="+mj-lt"/>
                <a:ea typeface="+mj-ea"/>
                <a:cs typeface="+mj-cs"/>
              </a:rPr>
              <a:t>●平成３０年度　多面的機能支払の活動中の事故事例</a:t>
            </a:r>
            <a:endParaRPr kumimoji="1" lang="ja-JP" altLang="en-US" sz="2000" b="0" i="0" u="none" strike="noStrike" kern="1200" cap="none" spc="0" normalizeH="0" baseline="0" noProof="0" dirty="0">
              <a:ln>
                <a:noFill/>
              </a:ln>
              <a:solidFill>
                <a:schemeClr val="tx1"/>
              </a:solidFill>
              <a:effectLst/>
              <a:uLnTx/>
              <a:uFillTx/>
              <a:latin typeface="+mj-lt"/>
              <a:ea typeface="+mj-ea"/>
              <a:cs typeface="+mj-cs"/>
            </a:endParaRPr>
          </a:p>
        </p:txBody>
      </p:sp>
      <p:pic>
        <p:nvPicPr>
          <p:cNvPr id="8" name="図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568" y="1369368"/>
            <a:ext cx="7517498" cy="5245618"/>
          </a:xfrm>
          <a:prstGeom prst="rect">
            <a:avLst/>
          </a:prstGeom>
        </p:spPr>
      </p:pic>
      <p:cxnSp>
        <p:nvCxnSpPr>
          <p:cNvPr id="9" name="直線コネクタ 8"/>
          <p:cNvCxnSpPr/>
          <p:nvPr/>
        </p:nvCxnSpPr>
        <p:spPr>
          <a:xfrm>
            <a:off x="1835696" y="3068960"/>
            <a:ext cx="561662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3691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521120" y="7313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latin typeface="+mn-ea"/>
              </a:rPr>
              <a:t>７</a:t>
            </a:r>
            <a:r>
              <a:rPr lang="ja-JP" altLang="en-US" dirty="0" smtClean="0">
                <a:solidFill>
                  <a:schemeClr val="tx1"/>
                </a:solidFill>
                <a:latin typeface="+mn-ea"/>
              </a:rPr>
              <a:t>２</a:t>
            </a:r>
            <a:endParaRPr lang="en-US" altLang="ja-JP" dirty="0" smtClean="0">
              <a:solidFill>
                <a:schemeClr val="tx1"/>
              </a:solidFill>
              <a:latin typeface="+mn-ea"/>
            </a:endParaRPr>
          </a:p>
        </p:txBody>
      </p:sp>
      <p:sp>
        <p:nvSpPr>
          <p:cNvPr id="5" name="タイトル 1"/>
          <p:cNvSpPr txBox="1">
            <a:spLocks/>
          </p:cNvSpPr>
          <p:nvPr/>
        </p:nvSpPr>
        <p:spPr>
          <a:xfrm>
            <a:off x="35497" y="0"/>
            <a:ext cx="5040559" cy="720080"/>
          </a:xfrm>
          <a:prstGeom prst="rect">
            <a:avLst/>
          </a:prstGeom>
          <a:noFill/>
          <a:ln w="25400">
            <a:noFill/>
          </a:ln>
        </p:spPr>
        <p:txBody>
          <a:bodyPr vert="horz" lIns="91440" tIns="45720" rIns="91440" bIns="45720" rtlCol="0" anchor="ctr">
            <a:normAutofit/>
          </a:bodyPr>
          <a:lstStyle/>
          <a:p>
            <a:pPr lvl="0">
              <a:spcBef>
                <a:spcPct val="0"/>
              </a:spcBef>
              <a:defRPr/>
            </a:pPr>
            <a:r>
              <a:rPr lang="ja-JP" altLang="en-US" sz="3000" b="1" dirty="0" smtClean="0"/>
              <a:t>４－３　熱中症予防対策</a:t>
            </a:r>
            <a:endParaRPr lang="ja-JP" altLang="en-US" sz="3000" b="1" dirty="0" smtClean="0">
              <a:latin typeface="ＭＳ Ｐゴシック" pitchFamily="50" charset="-128"/>
              <a:ea typeface="ＭＳ Ｐゴシック" pitchFamily="50" charset="-128"/>
            </a:endParaRPr>
          </a:p>
          <a:p>
            <a:pPr>
              <a:spcBef>
                <a:spcPct val="0"/>
              </a:spcBef>
              <a:defRPr/>
            </a:pPr>
            <a:endParaRPr lang="ja-JP" altLang="en-US" sz="2400" b="1" dirty="0" smtClean="0">
              <a:solidFill>
                <a:prstClr val="black"/>
              </a:solidFill>
              <a:latin typeface="ＭＳ Ｐゴシック" pitchFamily="50" charset="-128"/>
            </a:endParaRPr>
          </a:p>
        </p:txBody>
      </p:sp>
      <p:sp>
        <p:nvSpPr>
          <p:cNvPr id="9" name="タイトル 5"/>
          <p:cNvSpPr txBox="1">
            <a:spLocks/>
          </p:cNvSpPr>
          <p:nvPr/>
        </p:nvSpPr>
        <p:spPr>
          <a:xfrm>
            <a:off x="0" y="332656"/>
            <a:ext cx="8856984" cy="6525344"/>
          </a:xfrm>
          <a:prstGeom prst="rect">
            <a:avLst/>
          </a:prstGeom>
        </p:spPr>
        <p:txBody>
          <a:bodyPr vert="horz" lIns="91440" tIns="45720" rIns="91440" bIns="45720" rtlCol="0" anchor="ctr">
            <a:normAutofit/>
          </a:bodyPr>
          <a:lstStyle/>
          <a:p>
            <a:pPr lvl="0">
              <a:spcBef>
                <a:spcPct val="0"/>
              </a:spcBef>
              <a:defRPr/>
            </a:pPr>
            <a:r>
              <a:rPr kumimoji="1" lang="ja-JP" altLang="en-US" sz="2000" b="0" i="0" u="none" strike="noStrike" kern="1200" cap="none" spc="0" normalizeH="0" baseline="0" noProof="0" dirty="0" smtClean="0">
                <a:ln>
                  <a:noFill/>
                </a:ln>
                <a:solidFill>
                  <a:schemeClr val="tx1"/>
                </a:solidFill>
                <a:effectLst/>
                <a:uLnTx/>
                <a:uFillTx/>
                <a:latin typeface="+mj-lt"/>
                <a:ea typeface="+mj-ea"/>
                <a:cs typeface="+mj-cs"/>
              </a:rPr>
              <a:t>●</a:t>
            </a:r>
            <a:r>
              <a:rPr lang="ja-JP" altLang="en-US" sz="2000" dirty="0" smtClean="0"/>
              <a:t>ＷＢＧＴ値と気温、相対湿度との関係</a:t>
            </a:r>
            <a:endParaRPr lang="en-US" altLang="ja-JP" sz="2000" dirty="0" smtClean="0"/>
          </a:p>
          <a:p>
            <a:pPr lvl="0">
              <a:spcBef>
                <a:spcPct val="0"/>
              </a:spcBef>
              <a:defRPr/>
            </a:pPr>
            <a:endParaRPr lang="en-US" altLang="ja-JP" sz="2000" dirty="0" smtClean="0"/>
          </a:p>
          <a:p>
            <a:pPr lvl="0">
              <a:spcBef>
                <a:spcPct val="0"/>
              </a:spcBef>
              <a:defRPr/>
            </a:pPr>
            <a:endParaRPr lang="en-US" altLang="ja-JP" sz="2000" dirty="0" smtClean="0">
              <a:latin typeface="+mj-lt"/>
              <a:ea typeface="+mj-ea"/>
              <a:cs typeface="+mj-cs"/>
            </a:endParaRPr>
          </a:p>
          <a:p>
            <a:pPr lvl="0">
              <a:spcBef>
                <a:spcPct val="0"/>
              </a:spcBef>
              <a:defRPr/>
            </a:pPr>
            <a:endParaRPr lang="en-US" altLang="ja-JP" sz="2000" dirty="0" smtClean="0">
              <a:latin typeface="+mj-lt"/>
              <a:ea typeface="+mj-ea"/>
              <a:cs typeface="+mj-cs"/>
            </a:endParaRPr>
          </a:p>
          <a:p>
            <a:pPr lvl="0">
              <a:spcBef>
                <a:spcPct val="0"/>
              </a:spcBef>
              <a:defRPr/>
            </a:pPr>
            <a:endParaRPr kumimoji="1" lang="en-US" altLang="ja-JP" sz="2000" b="0" i="0" u="none" strike="noStrike" kern="1200" cap="none" spc="0" normalizeH="0" baseline="0" noProof="0" dirty="0" smtClean="0">
              <a:ln>
                <a:noFill/>
              </a:ln>
              <a:solidFill>
                <a:schemeClr val="tx1"/>
              </a:solidFill>
              <a:effectLst/>
              <a:uLnTx/>
              <a:uFillTx/>
              <a:latin typeface="+mj-lt"/>
              <a:ea typeface="+mj-ea"/>
              <a:cs typeface="+mj-cs"/>
            </a:endParaRPr>
          </a:p>
          <a:p>
            <a:pPr lvl="0">
              <a:spcBef>
                <a:spcPct val="0"/>
              </a:spcBef>
              <a:defRPr/>
            </a:pPr>
            <a:endParaRPr lang="en-US" altLang="ja-JP" sz="2000" dirty="0" smtClean="0">
              <a:latin typeface="+mj-lt"/>
              <a:ea typeface="+mj-ea"/>
              <a:cs typeface="+mj-cs"/>
            </a:endParaRPr>
          </a:p>
          <a:p>
            <a:pPr lvl="0">
              <a:spcBef>
                <a:spcPct val="0"/>
              </a:spcBef>
              <a:defRPr/>
            </a:pPr>
            <a:endParaRPr kumimoji="1" lang="en-US" altLang="ja-JP" sz="2000" b="0" i="0" u="none" strike="noStrike" kern="1200" cap="none" spc="0" normalizeH="0" baseline="0" noProof="0" dirty="0" smtClean="0">
              <a:ln>
                <a:noFill/>
              </a:ln>
              <a:solidFill>
                <a:schemeClr val="tx1"/>
              </a:solidFill>
              <a:effectLst/>
              <a:uLnTx/>
              <a:uFillTx/>
              <a:latin typeface="+mj-lt"/>
              <a:ea typeface="+mj-ea"/>
              <a:cs typeface="+mj-cs"/>
            </a:endParaRPr>
          </a:p>
          <a:p>
            <a:pPr lvl="0">
              <a:spcBef>
                <a:spcPct val="0"/>
              </a:spcBef>
              <a:defRPr/>
            </a:pPr>
            <a:endParaRPr lang="en-US" altLang="ja-JP" sz="2000" dirty="0" smtClean="0">
              <a:latin typeface="+mj-lt"/>
              <a:ea typeface="+mj-ea"/>
              <a:cs typeface="+mj-cs"/>
            </a:endParaRPr>
          </a:p>
          <a:p>
            <a:pPr lvl="0">
              <a:spcBef>
                <a:spcPct val="0"/>
              </a:spcBef>
              <a:defRPr/>
            </a:pPr>
            <a:endParaRPr kumimoji="1" lang="en-US" altLang="ja-JP" sz="2000" b="0" i="0" u="none" strike="noStrike" kern="1200" cap="none" spc="0" normalizeH="0" baseline="0" noProof="0" dirty="0" smtClean="0">
              <a:ln>
                <a:noFill/>
              </a:ln>
              <a:solidFill>
                <a:schemeClr val="tx1"/>
              </a:solidFill>
              <a:effectLst/>
              <a:uLnTx/>
              <a:uFillTx/>
              <a:latin typeface="+mj-lt"/>
              <a:ea typeface="+mj-ea"/>
              <a:cs typeface="+mj-cs"/>
            </a:endParaRPr>
          </a:p>
          <a:p>
            <a:pPr lvl="0">
              <a:spcBef>
                <a:spcPct val="0"/>
              </a:spcBef>
              <a:defRPr/>
            </a:pPr>
            <a:endParaRPr lang="en-US" altLang="ja-JP" sz="2000" dirty="0" smtClean="0">
              <a:latin typeface="+mj-lt"/>
              <a:ea typeface="+mj-ea"/>
              <a:cs typeface="+mj-cs"/>
            </a:endParaRPr>
          </a:p>
          <a:p>
            <a:pPr lvl="0">
              <a:spcBef>
                <a:spcPct val="0"/>
              </a:spcBef>
              <a:defRPr/>
            </a:pPr>
            <a:endParaRPr lang="en-US" altLang="ja-JP" sz="2000" dirty="0" smtClean="0">
              <a:latin typeface="+mj-lt"/>
              <a:ea typeface="+mj-ea"/>
              <a:cs typeface="+mj-cs"/>
            </a:endParaRPr>
          </a:p>
          <a:p>
            <a:pPr lvl="0">
              <a:spcBef>
                <a:spcPct val="0"/>
              </a:spcBef>
              <a:defRPr/>
            </a:pPr>
            <a:endParaRPr lang="en-US" altLang="ja-JP" sz="2000" noProof="0" dirty="0">
              <a:latin typeface="+mj-lt"/>
              <a:ea typeface="+mj-ea"/>
              <a:cs typeface="+mj-cs"/>
            </a:endParaRPr>
          </a:p>
          <a:p>
            <a:pPr lvl="0">
              <a:spcBef>
                <a:spcPct val="0"/>
              </a:spcBef>
              <a:defRPr/>
            </a:pPr>
            <a:endParaRPr kumimoji="1" lang="en-US" altLang="ja-JP" sz="2000" b="0" i="0" u="none" strike="noStrike" kern="1200" cap="none" spc="0" normalizeH="0" baseline="0" dirty="0" smtClean="0">
              <a:ln>
                <a:noFill/>
              </a:ln>
              <a:solidFill>
                <a:schemeClr val="tx1"/>
              </a:solidFill>
              <a:effectLst/>
              <a:uLnTx/>
              <a:uFillTx/>
              <a:latin typeface="+mj-lt"/>
              <a:ea typeface="+mj-ea"/>
              <a:cs typeface="+mj-cs"/>
            </a:endParaRPr>
          </a:p>
          <a:p>
            <a:pPr lvl="0">
              <a:spcBef>
                <a:spcPct val="0"/>
              </a:spcBef>
              <a:defRPr/>
            </a:pPr>
            <a:endParaRPr lang="en-US" altLang="ja-JP" sz="2000" noProof="0" dirty="0">
              <a:latin typeface="+mj-lt"/>
              <a:ea typeface="+mj-ea"/>
              <a:cs typeface="+mj-cs"/>
            </a:endParaRPr>
          </a:p>
          <a:p>
            <a:pPr lvl="0">
              <a:spcBef>
                <a:spcPct val="0"/>
              </a:spcBef>
              <a:defRPr/>
            </a:pPr>
            <a:endParaRPr kumimoji="1" lang="en-US" altLang="ja-JP" sz="2000" b="0" i="0" u="none" strike="noStrike" kern="1200" cap="none" spc="0" normalizeH="0" baseline="0" dirty="0" smtClean="0">
              <a:ln>
                <a:noFill/>
              </a:ln>
              <a:solidFill>
                <a:schemeClr val="tx1"/>
              </a:solidFill>
              <a:effectLst/>
              <a:uLnTx/>
              <a:uFillTx/>
              <a:latin typeface="+mj-lt"/>
              <a:ea typeface="+mj-ea"/>
              <a:cs typeface="+mj-cs"/>
            </a:endParaRPr>
          </a:p>
          <a:p>
            <a:pPr lvl="0">
              <a:spcBef>
                <a:spcPct val="0"/>
              </a:spcBef>
              <a:defRPr/>
            </a:pPr>
            <a:endParaRPr lang="en-US" altLang="ja-JP" sz="2000" noProof="0" dirty="0">
              <a:latin typeface="+mj-lt"/>
              <a:ea typeface="+mj-ea"/>
              <a:cs typeface="+mj-cs"/>
            </a:endParaRPr>
          </a:p>
          <a:p>
            <a:pPr lvl="0">
              <a:spcBef>
                <a:spcPct val="0"/>
              </a:spcBef>
              <a:defRPr/>
            </a:pPr>
            <a:endParaRPr kumimoji="1" lang="en-US" altLang="ja-JP" sz="1200" b="0" i="0" u="none" strike="noStrike" kern="1200" cap="none" spc="0" normalizeH="0" baseline="0" dirty="0" smtClean="0">
              <a:ln>
                <a:noFill/>
              </a:ln>
              <a:solidFill>
                <a:schemeClr val="tx1"/>
              </a:solidFill>
              <a:effectLst/>
              <a:uLnTx/>
              <a:uFillTx/>
              <a:latin typeface="+mj-lt"/>
              <a:ea typeface="+mj-ea"/>
              <a:cs typeface="+mj-cs"/>
            </a:endParaRPr>
          </a:p>
          <a:p>
            <a:pPr lvl="0">
              <a:spcBef>
                <a:spcPct val="0"/>
              </a:spcBef>
              <a:defRPr/>
            </a:pPr>
            <a:endParaRPr lang="en-US" altLang="ja-JP" sz="1200" dirty="0">
              <a:latin typeface="+mj-lt"/>
              <a:ea typeface="+mj-ea"/>
              <a:cs typeface="+mj-cs"/>
            </a:endParaRPr>
          </a:p>
          <a:p>
            <a:pPr lvl="0">
              <a:spcBef>
                <a:spcPct val="0"/>
              </a:spcBef>
              <a:defRPr/>
            </a:pPr>
            <a:r>
              <a:rPr kumimoji="1" lang="ja-JP" altLang="en-US" sz="1200" b="1" i="0" u="none" strike="noStrike" kern="1200" cap="none" spc="0" normalizeH="0" baseline="0" dirty="0" smtClean="0">
                <a:ln>
                  <a:noFill/>
                </a:ln>
                <a:solidFill>
                  <a:schemeClr val="tx1"/>
                </a:solidFill>
                <a:effectLst/>
                <a:uLnTx/>
                <a:uFillTx/>
                <a:latin typeface="+mj-lt"/>
                <a:ea typeface="+mj-ea"/>
                <a:cs typeface="+mj-cs"/>
              </a:rPr>
              <a:t>出典：日本生気象学会　　　　　　　　　　　　　　　　　　　　　　　　　　　　　出典</a:t>
            </a:r>
            <a:r>
              <a:rPr lang="ja-JP" altLang="en-US" sz="1200" b="1" dirty="0" smtClean="0">
                <a:latin typeface="+mj-lt"/>
                <a:ea typeface="+mj-ea"/>
                <a:cs typeface="+mj-cs"/>
                <a:sym typeface="Wingdings" panose="05000000000000000000" pitchFamily="2" charset="2"/>
              </a:rPr>
              <a:t>：（公財）日本体育協会</a:t>
            </a:r>
            <a:endParaRPr kumimoji="1" lang="en-US" altLang="ja-JP" sz="1200" b="1" i="0" u="none" strike="noStrike" kern="1200" cap="none" spc="0" normalizeH="0" baseline="0" dirty="0" smtClean="0">
              <a:ln>
                <a:noFill/>
              </a:ln>
              <a:solidFill>
                <a:schemeClr val="tx1"/>
              </a:solidFill>
              <a:effectLst/>
              <a:uLnTx/>
              <a:uFillTx/>
              <a:latin typeface="+mj-lt"/>
              <a:ea typeface="+mj-ea"/>
              <a:cs typeface="+mj-cs"/>
            </a:endParaRPr>
          </a:p>
          <a:p>
            <a:pPr lvl="0">
              <a:spcBef>
                <a:spcPct val="0"/>
              </a:spcBef>
              <a:defRPr/>
            </a:pPr>
            <a:r>
              <a:rPr lang="ja-JP" altLang="en-US" sz="1200" b="1" dirty="0">
                <a:latin typeface="+mj-lt"/>
                <a:ea typeface="+mj-ea"/>
                <a:cs typeface="+mj-cs"/>
              </a:rPr>
              <a:t>　</a:t>
            </a:r>
            <a:r>
              <a:rPr lang="ja-JP" altLang="en-US" sz="1200" b="1" dirty="0" smtClean="0">
                <a:latin typeface="+mj-lt"/>
                <a:ea typeface="+mj-ea"/>
                <a:cs typeface="+mj-cs"/>
              </a:rPr>
              <a:t>　　　</a:t>
            </a:r>
            <a:r>
              <a:rPr kumimoji="1" lang="ja-JP" altLang="en-US" sz="1200" b="1" i="0" u="none" strike="noStrike" kern="1200" cap="none" spc="0" normalizeH="0" baseline="0" dirty="0" smtClean="0">
                <a:ln>
                  <a:noFill/>
                </a:ln>
                <a:solidFill>
                  <a:schemeClr val="tx1"/>
                </a:solidFill>
                <a:effectLst/>
                <a:uLnTx/>
                <a:uFillTx/>
                <a:latin typeface="+mj-lt"/>
                <a:ea typeface="+mj-ea"/>
                <a:cs typeface="+mj-cs"/>
              </a:rPr>
              <a:t>「日常生活における熱中症予防指針」</a:t>
            </a:r>
            <a:r>
              <a:rPr kumimoji="1" lang="en-US" altLang="ja-JP" sz="1200" b="1" i="0" u="none" strike="noStrike" kern="1200" cap="none" spc="0" normalizeH="0" baseline="0" dirty="0" smtClean="0">
                <a:ln>
                  <a:noFill/>
                </a:ln>
                <a:solidFill>
                  <a:schemeClr val="tx1"/>
                </a:solidFill>
                <a:effectLst/>
                <a:uLnTx/>
                <a:uFillTx/>
                <a:latin typeface="+mj-lt"/>
                <a:ea typeface="+mj-ea"/>
                <a:cs typeface="+mj-cs"/>
              </a:rPr>
              <a:t>Ver.1 2008.4</a:t>
            </a:r>
            <a:r>
              <a:rPr kumimoji="1" lang="ja-JP" altLang="en-US" sz="1200" b="1" i="0" u="none" strike="noStrike" kern="1200" cap="none" spc="0" normalizeH="0" baseline="0" dirty="0" smtClean="0">
                <a:ln>
                  <a:noFill/>
                </a:ln>
                <a:solidFill>
                  <a:schemeClr val="tx1"/>
                </a:solidFill>
                <a:effectLst/>
                <a:uLnTx/>
                <a:uFillTx/>
                <a:latin typeface="+mj-lt"/>
                <a:ea typeface="+mj-ea"/>
                <a:cs typeface="+mj-cs"/>
              </a:rPr>
              <a:t>　　　　　　　　　　　　「スポーツ活動中の熱中症予防ガイドブック」 </a:t>
            </a:r>
            <a:r>
              <a:rPr kumimoji="1" lang="en-US" altLang="ja-JP" sz="1200" b="1" i="0" u="none" strike="noStrike" kern="1200" cap="none" spc="0" normalizeH="0" baseline="0" dirty="0" smtClean="0">
                <a:ln>
                  <a:noFill/>
                </a:ln>
                <a:solidFill>
                  <a:schemeClr val="tx1"/>
                </a:solidFill>
                <a:effectLst/>
                <a:uLnTx/>
                <a:uFillTx/>
                <a:latin typeface="+mj-lt"/>
                <a:ea typeface="+mj-ea"/>
                <a:cs typeface="+mj-cs"/>
              </a:rPr>
              <a:t>2013</a:t>
            </a:r>
            <a:endParaRPr kumimoji="1" lang="en-US" altLang="ja-JP" sz="1200" b="1" i="0" u="none" strike="noStrike" kern="1200" cap="none" spc="0" normalizeH="0" baseline="0" noProof="0" dirty="0" smtClean="0">
              <a:ln>
                <a:noFill/>
              </a:ln>
              <a:solidFill>
                <a:schemeClr val="tx1"/>
              </a:solidFill>
              <a:effectLst/>
              <a:uLnTx/>
              <a:uFillTx/>
              <a:latin typeface="+mj-lt"/>
              <a:ea typeface="+mj-ea"/>
              <a:cs typeface="+mj-cs"/>
            </a:endParaRPr>
          </a:p>
          <a:p>
            <a:pPr lvl="0">
              <a:spcBef>
                <a:spcPct val="0"/>
              </a:spcBef>
              <a:defRPr/>
            </a:pPr>
            <a:r>
              <a:rPr lang="ja-JP" altLang="en-US" sz="2000" dirty="0" smtClean="0">
                <a:latin typeface="+mj-lt"/>
                <a:ea typeface="+mj-ea"/>
                <a:cs typeface="+mj-cs"/>
              </a:rPr>
              <a:t>　</a:t>
            </a:r>
            <a:endParaRPr kumimoji="1" lang="ja-JP" altLang="en-US" sz="2000" b="0" i="0" u="none" strike="noStrike" kern="1200" cap="none" spc="0" normalizeH="0" baseline="0" noProof="0" dirty="0">
              <a:ln>
                <a:noFill/>
              </a:ln>
              <a:solidFill>
                <a:schemeClr val="tx1"/>
              </a:solidFill>
              <a:effectLst/>
              <a:uLnTx/>
              <a:uFillTx/>
              <a:latin typeface="+mj-lt"/>
              <a:ea typeface="+mj-ea"/>
              <a:cs typeface="+mj-cs"/>
            </a:endParaRPr>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497" y="1023383"/>
            <a:ext cx="3960439" cy="4637865"/>
          </a:xfrm>
          <a:prstGeom prst="rect">
            <a:avLst/>
          </a:prstGeom>
          <a:noFill/>
          <a:ln w="9525">
            <a:noFill/>
            <a:miter lim="800000"/>
            <a:headEnd/>
            <a:tailEnd/>
          </a:ln>
        </p:spPr>
      </p:pic>
      <p:pic>
        <p:nvPicPr>
          <p:cNvPr id="8"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95936" y="1027611"/>
            <a:ext cx="5107912" cy="4633637"/>
          </a:xfrm>
          <a:prstGeom prst="rect">
            <a:avLst/>
          </a:prstGeom>
          <a:noFill/>
          <a:ln w="1">
            <a:noFill/>
            <a:miter lim="800000"/>
            <a:headEnd/>
            <a:tailEnd type="none" w="med" len="med"/>
          </a:ln>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532440" y="638132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latin typeface="+mn-ea"/>
              </a:rPr>
              <a:t>７３</a:t>
            </a:r>
            <a:endParaRPr kumimoji="1" lang="ja-JP" altLang="en-US" dirty="0">
              <a:solidFill>
                <a:schemeClr val="tx1"/>
              </a:solidFill>
              <a:latin typeface="+mn-ea"/>
            </a:endParaRPr>
          </a:p>
        </p:txBody>
      </p:sp>
      <p:sp>
        <p:nvSpPr>
          <p:cNvPr id="5" name="タイトル 1"/>
          <p:cNvSpPr txBox="1">
            <a:spLocks/>
          </p:cNvSpPr>
          <p:nvPr/>
        </p:nvSpPr>
        <p:spPr>
          <a:xfrm>
            <a:off x="0" y="44624"/>
            <a:ext cx="5242179" cy="720080"/>
          </a:xfrm>
          <a:prstGeom prst="rect">
            <a:avLst/>
          </a:prstGeom>
          <a:noFill/>
          <a:ln w="25400">
            <a:noFill/>
          </a:ln>
        </p:spPr>
        <p:txBody>
          <a:bodyPr vert="horz" lIns="91440" tIns="45720" rIns="91440" bIns="45720" rtlCol="0" anchor="ctr">
            <a:normAutofit/>
          </a:bodyPr>
          <a:lstStyle/>
          <a:p>
            <a:pPr lvl="0">
              <a:spcBef>
                <a:spcPct val="0"/>
              </a:spcBef>
              <a:defRPr/>
            </a:pPr>
            <a:r>
              <a:rPr lang="ja-JP" altLang="en-US" sz="3000" b="1" dirty="0" smtClean="0"/>
              <a:t>４－３　熱中症予防対策</a:t>
            </a:r>
            <a:endParaRPr lang="ja-JP" altLang="en-US" sz="3000" b="1" dirty="0" smtClean="0">
              <a:latin typeface="ＭＳ Ｐゴシック" pitchFamily="50" charset="-128"/>
              <a:ea typeface="ＭＳ Ｐゴシック" pitchFamily="50" charset="-128"/>
            </a:endParaRPr>
          </a:p>
          <a:p>
            <a:pPr>
              <a:spcBef>
                <a:spcPct val="0"/>
              </a:spcBef>
              <a:defRPr/>
            </a:pPr>
            <a:endParaRPr lang="ja-JP" altLang="en-US" sz="3000" b="1" dirty="0" smtClean="0">
              <a:solidFill>
                <a:prstClr val="black"/>
              </a:solidFill>
              <a:latin typeface="ＭＳ Ｐゴシック" pitchFamily="50" charset="-128"/>
            </a:endParaRPr>
          </a:p>
        </p:txBody>
      </p:sp>
      <p:sp>
        <p:nvSpPr>
          <p:cNvPr id="9" name="タイトル 5"/>
          <p:cNvSpPr txBox="1">
            <a:spLocks/>
          </p:cNvSpPr>
          <p:nvPr/>
        </p:nvSpPr>
        <p:spPr>
          <a:xfrm>
            <a:off x="0" y="332656"/>
            <a:ext cx="9071992" cy="6525344"/>
          </a:xfrm>
          <a:prstGeom prst="rect">
            <a:avLst/>
          </a:prstGeom>
        </p:spPr>
        <p:txBody>
          <a:bodyPr vert="horz" lIns="91440" tIns="45720" rIns="91440" bIns="45720" rtlCol="0" anchor="ctr">
            <a:normAutofit/>
          </a:bodyPr>
          <a:lstStyle/>
          <a:p>
            <a:pPr lvl="0">
              <a:spcBef>
                <a:spcPct val="0"/>
              </a:spcBef>
              <a:defRPr/>
            </a:pPr>
            <a:r>
              <a:rPr kumimoji="1" lang="ja-JP" altLang="en-US" sz="2000" b="0" i="0" u="none" strike="noStrike" kern="1200" cap="none" spc="0" normalizeH="0" baseline="0" noProof="0" dirty="0" smtClean="0">
                <a:ln>
                  <a:noFill/>
                </a:ln>
                <a:solidFill>
                  <a:schemeClr val="tx1"/>
                </a:solidFill>
                <a:effectLst/>
                <a:uLnTx/>
                <a:uFillTx/>
                <a:latin typeface="+mj-lt"/>
                <a:ea typeface="+mj-ea"/>
                <a:cs typeface="+mj-cs"/>
              </a:rPr>
              <a:t>●熱中症予防対策について</a:t>
            </a:r>
            <a:endParaRPr kumimoji="1" lang="en-US" altLang="ja-JP" sz="2000" b="0" i="0" u="none" strike="noStrike" kern="1200" cap="none" spc="0" normalizeH="0" baseline="0" noProof="0" dirty="0" smtClean="0">
              <a:ln>
                <a:noFill/>
              </a:ln>
              <a:solidFill>
                <a:schemeClr val="tx1"/>
              </a:solidFill>
              <a:effectLst/>
              <a:uLnTx/>
              <a:uFillTx/>
              <a:latin typeface="+mj-lt"/>
              <a:ea typeface="+mj-ea"/>
              <a:cs typeface="+mj-cs"/>
            </a:endParaRPr>
          </a:p>
          <a:p>
            <a:pPr lvl="0">
              <a:spcBef>
                <a:spcPct val="0"/>
              </a:spcBef>
              <a:defRPr/>
            </a:pPr>
            <a:r>
              <a:rPr lang="ja-JP" altLang="en-US" sz="2000" dirty="0" smtClean="0">
                <a:latin typeface="+mj-lt"/>
                <a:ea typeface="+mj-ea"/>
                <a:cs typeface="+mj-cs"/>
              </a:rPr>
              <a:t>　　１．作業環境管理</a:t>
            </a:r>
            <a:endParaRPr lang="en-US" altLang="ja-JP" sz="2000" dirty="0" smtClean="0">
              <a:latin typeface="+mj-lt"/>
              <a:ea typeface="+mj-ea"/>
              <a:cs typeface="+mj-cs"/>
            </a:endParaRPr>
          </a:p>
          <a:p>
            <a:endParaRPr lang="en-US" altLang="ja-JP" sz="2000" dirty="0" smtClean="0"/>
          </a:p>
          <a:p>
            <a:endParaRPr lang="en-US" altLang="ja-JP" sz="2000" dirty="0" smtClean="0"/>
          </a:p>
          <a:p>
            <a:endParaRPr lang="en-US" altLang="ja-JP" sz="2000" dirty="0" smtClean="0"/>
          </a:p>
          <a:p>
            <a:endParaRPr lang="en-US" altLang="ja-JP" sz="2000" dirty="0" smtClean="0"/>
          </a:p>
          <a:p>
            <a:endParaRPr lang="en-US" altLang="ja-JP" sz="2000" dirty="0" smtClean="0"/>
          </a:p>
          <a:p>
            <a:endParaRPr lang="en-US" altLang="ja-JP" sz="2000" dirty="0" smtClean="0"/>
          </a:p>
          <a:p>
            <a:endParaRPr lang="en-US" altLang="ja-JP" sz="2000" dirty="0" smtClean="0"/>
          </a:p>
          <a:p>
            <a:r>
              <a:rPr lang="ja-JP" altLang="en-US" sz="2000" dirty="0" smtClean="0"/>
              <a:t>　　２．作業管理</a:t>
            </a:r>
            <a:endParaRPr lang="en-US" altLang="ja-JP" sz="2000" dirty="0" smtClean="0"/>
          </a:p>
          <a:p>
            <a:r>
              <a:rPr kumimoji="1" lang="ja-JP" altLang="en-US" sz="2000" b="0" i="0" u="none" strike="noStrike" kern="1200" cap="none" spc="0" normalizeH="0" baseline="0" noProof="0" dirty="0" smtClean="0">
                <a:ln>
                  <a:noFill/>
                </a:ln>
                <a:solidFill>
                  <a:schemeClr val="tx1"/>
                </a:solidFill>
                <a:effectLst/>
                <a:uLnTx/>
                <a:uFillTx/>
                <a:latin typeface="+mj-lt"/>
                <a:ea typeface="+mj-ea"/>
                <a:cs typeface="+mj-cs"/>
              </a:rPr>
              <a:t>　　　　</a:t>
            </a:r>
            <a:r>
              <a:rPr lang="ja-JP" altLang="en-US" sz="2000" dirty="0">
                <a:latin typeface="+mj-lt"/>
                <a:ea typeface="+mj-ea"/>
                <a:cs typeface="+mj-cs"/>
              </a:rPr>
              <a:t>１）</a:t>
            </a:r>
            <a:r>
              <a:rPr lang="ja-JP" altLang="en-US" sz="2000" dirty="0" smtClean="0">
                <a:latin typeface="+mj-lt"/>
                <a:ea typeface="+mj-ea"/>
                <a:cs typeface="+mj-cs"/>
              </a:rPr>
              <a:t>作業日の気候や気温・湿度及び体調等を考慮し</a:t>
            </a:r>
            <a:r>
              <a:rPr lang="ja-JP" altLang="en-US" sz="2000" dirty="0" smtClean="0"/>
              <a:t>「作業の休止時間・休憩</a:t>
            </a:r>
            <a:endParaRPr lang="en-US" altLang="ja-JP" sz="2000" dirty="0" smtClean="0"/>
          </a:p>
          <a:p>
            <a:r>
              <a:rPr lang="ja-JP" altLang="en-US" sz="2000" dirty="0" smtClean="0"/>
              <a:t>　　　　 時間の確保と、高温多湿作業場所での連続作業時間の短縮」、「身体作業</a:t>
            </a:r>
            <a:endParaRPr lang="en-US" altLang="ja-JP" sz="2000" dirty="0" smtClean="0"/>
          </a:p>
          <a:p>
            <a:r>
              <a:rPr lang="en-US" altLang="ja-JP" sz="2000" dirty="0" smtClean="0"/>
              <a:t>             </a:t>
            </a:r>
            <a:r>
              <a:rPr lang="ja-JP" altLang="en-US" sz="2000" dirty="0" smtClean="0"/>
              <a:t>強度（代謝率レベル）が高い作業を避けること」、「作業場所の変更」に努め</a:t>
            </a:r>
            <a:endParaRPr lang="en-US" altLang="ja-JP" sz="2000" dirty="0" smtClean="0"/>
          </a:p>
          <a:p>
            <a:r>
              <a:rPr lang="ja-JP" altLang="en-US" sz="2000" dirty="0" smtClean="0"/>
              <a:t>　　　　 る。</a:t>
            </a:r>
            <a:endParaRPr lang="en-US" altLang="ja-JP" sz="2000" dirty="0" smtClean="0"/>
          </a:p>
          <a:p>
            <a:r>
              <a:rPr lang="ja-JP" altLang="en-US" sz="2000" dirty="0" smtClean="0"/>
              <a:t>　　　　２）水分・塩分の摂取</a:t>
            </a:r>
            <a:endParaRPr lang="en-US" altLang="ja-JP" sz="2000" dirty="0" smtClean="0"/>
          </a:p>
          <a:p>
            <a:r>
              <a:rPr lang="ja-JP" altLang="en-US" sz="2000" dirty="0" smtClean="0"/>
              <a:t>　　　　　　・自覚症状の有無に関わらず、作業の前後、作業中の定期的な水・塩分</a:t>
            </a:r>
            <a:endParaRPr lang="en-US" altLang="ja-JP" sz="2000" dirty="0" smtClean="0"/>
          </a:p>
          <a:p>
            <a:r>
              <a:rPr lang="ja-JP" altLang="en-US" sz="2000" dirty="0" smtClean="0"/>
              <a:t>　　　　　　の摂取を指導。</a:t>
            </a:r>
            <a:endParaRPr lang="en-US" altLang="ja-JP" sz="2000" dirty="0" smtClean="0"/>
          </a:p>
          <a:p>
            <a:pPr lvl="0">
              <a:spcBef>
                <a:spcPct val="0"/>
              </a:spcBef>
              <a:defRPr/>
            </a:pPr>
            <a:r>
              <a:rPr lang="ja-JP" altLang="en-US" sz="2000" dirty="0" smtClean="0"/>
              <a:t>　　　　３）服装など</a:t>
            </a:r>
            <a:endParaRPr lang="en-US" altLang="ja-JP" sz="2000" dirty="0" smtClean="0"/>
          </a:p>
          <a:p>
            <a:r>
              <a:rPr lang="ja-JP" altLang="en-US" sz="2000" dirty="0" smtClean="0"/>
              <a:t>　　　　　　・ 熱を吸収する服装、保熱しやすい服装は避け、クールジャケットなどの</a:t>
            </a:r>
            <a:endParaRPr lang="en-US" altLang="ja-JP" sz="2000" dirty="0" smtClean="0"/>
          </a:p>
          <a:p>
            <a:r>
              <a:rPr lang="ja-JP" altLang="en-US" sz="2000" dirty="0" smtClean="0"/>
              <a:t>　　　　　　   透湿性・通気性の良い服装を着用。 </a:t>
            </a:r>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0" y="1189113"/>
            <a:ext cx="2376264" cy="1885081"/>
          </a:xfrm>
          <a:prstGeom prst="rect">
            <a:avLst/>
          </a:prstGeom>
          <a:noFill/>
          <a:ln w="9525">
            <a:noFill/>
            <a:miter lim="800000"/>
            <a:headEnd/>
            <a:tailEnd/>
          </a:ln>
        </p:spPr>
      </p:pic>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38152" y="1185590"/>
            <a:ext cx="2376264" cy="1872208"/>
          </a:xfrm>
          <a:prstGeom prst="rect">
            <a:avLst/>
          </a:prstGeom>
          <a:noFill/>
          <a:ln w="9525">
            <a:noFill/>
            <a:miter lim="800000"/>
            <a:headEnd/>
            <a:tailEnd/>
          </a:ln>
        </p:spPr>
      </p:pic>
      <p:pic>
        <p:nvPicPr>
          <p:cNvPr id="307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42179" y="1169194"/>
            <a:ext cx="1422400" cy="1949450"/>
          </a:xfrm>
          <a:prstGeom prst="rect">
            <a:avLst/>
          </a:prstGeom>
          <a:noFill/>
          <a:ln w="9525">
            <a:noFill/>
            <a:miter lim="800000"/>
            <a:headEnd/>
            <a:tailEnd/>
          </a:ln>
        </p:spPr>
      </p:pic>
      <p:pic>
        <p:nvPicPr>
          <p:cNvPr id="205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92342" y="1169194"/>
            <a:ext cx="2279650"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532440" y="56606"/>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７４</a:t>
            </a:r>
            <a:endParaRPr kumimoji="1" lang="ja-JP" altLang="en-US" dirty="0">
              <a:solidFill>
                <a:schemeClr val="tx1"/>
              </a:solidFill>
            </a:endParaRPr>
          </a:p>
        </p:txBody>
      </p:sp>
      <p:sp>
        <p:nvSpPr>
          <p:cNvPr id="5" name="タイトル 1"/>
          <p:cNvSpPr txBox="1">
            <a:spLocks/>
          </p:cNvSpPr>
          <p:nvPr/>
        </p:nvSpPr>
        <p:spPr>
          <a:xfrm>
            <a:off x="0" y="44624"/>
            <a:ext cx="4355976" cy="720080"/>
          </a:xfrm>
          <a:prstGeom prst="rect">
            <a:avLst/>
          </a:prstGeom>
          <a:noFill/>
          <a:ln w="25400">
            <a:noFill/>
          </a:ln>
        </p:spPr>
        <p:txBody>
          <a:bodyPr vert="horz" lIns="91440" tIns="45720" rIns="91440" bIns="45720" rtlCol="0" anchor="ctr">
            <a:normAutofit/>
          </a:bodyPr>
          <a:lstStyle/>
          <a:p>
            <a:pPr lvl="0">
              <a:spcBef>
                <a:spcPct val="0"/>
              </a:spcBef>
              <a:defRPr/>
            </a:pPr>
            <a:r>
              <a:rPr lang="ja-JP" altLang="en-US" sz="3000" b="1" dirty="0" smtClean="0"/>
              <a:t>４－３　熱中症予防対策</a:t>
            </a:r>
            <a:endParaRPr lang="ja-JP" altLang="en-US" sz="3000" b="1" dirty="0" smtClean="0">
              <a:latin typeface="ＭＳ Ｐゴシック" pitchFamily="50" charset="-128"/>
              <a:ea typeface="ＭＳ Ｐゴシック" pitchFamily="50" charset="-128"/>
            </a:endParaRPr>
          </a:p>
          <a:p>
            <a:pPr>
              <a:spcBef>
                <a:spcPct val="0"/>
              </a:spcBef>
              <a:defRPr/>
            </a:pPr>
            <a:endParaRPr lang="ja-JP" altLang="en-US" sz="2400" b="1" dirty="0" smtClean="0">
              <a:solidFill>
                <a:prstClr val="black"/>
              </a:solidFill>
              <a:latin typeface="ＭＳ Ｐゴシック" pitchFamily="50" charset="-128"/>
            </a:endParaRPr>
          </a:p>
        </p:txBody>
      </p:sp>
      <p:sp>
        <p:nvSpPr>
          <p:cNvPr id="9" name="タイトル 5"/>
          <p:cNvSpPr txBox="1">
            <a:spLocks/>
          </p:cNvSpPr>
          <p:nvPr/>
        </p:nvSpPr>
        <p:spPr>
          <a:xfrm>
            <a:off x="0" y="332656"/>
            <a:ext cx="8856984" cy="6525344"/>
          </a:xfrm>
          <a:prstGeom prst="rect">
            <a:avLst/>
          </a:prstGeom>
        </p:spPr>
        <p:txBody>
          <a:bodyPr vert="horz" lIns="91440" tIns="45720" rIns="91440" bIns="45720" rtlCol="0" anchor="ctr">
            <a:normAutofit/>
          </a:bodyPr>
          <a:lstStyle/>
          <a:p>
            <a:pPr lvl="0">
              <a:spcBef>
                <a:spcPct val="0"/>
              </a:spcBef>
              <a:defRPr/>
            </a:pPr>
            <a:r>
              <a:rPr lang="ja-JP" altLang="en-US" sz="2000" dirty="0" smtClean="0"/>
              <a:t>　　３．救急処置</a:t>
            </a:r>
            <a:endParaRPr lang="en-US" altLang="ja-JP" sz="2000" dirty="0" smtClean="0"/>
          </a:p>
          <a:p>
            <a:pPr lvl="0">
              <a:spcBef>
                <a:spcPct val="0"/>
              </a:spcBef>
              <a:defRPr/>
            </a:pPr>
            <a:r>
              <a:rPr lang="ja-JP" altLang="en-US" sz="2000" dirty="0" smtClean="0"/>
              <a:t>　　　　１）緊急連絡網の作成・周知</a:t>
            </a:r>
            <a:endParaRPr lang="en-US" altLang="ja-JP" sz="2000" dirty="0" smtClean="0"/>
          </a:p>
          <a:p>
            <a:r>
              <a:rPr lang="ja-JP" altLang="en-US" sz="2000" dirty="0" smtClean="0"/>
              <a:t>　　　　　　・あらかじめ、病院・診療所などの所在地や連絡先を把握するとともに、</a:t>
            </a:r>
            <a:endParaRPr lang="en-US" altLang="ja-JP" sz="2000" dirty="0" smtClean="0"/>
          </a:p>
          <a:p>
            <a:r>
              <a:rPr lang="ja-JP" altLang="en-US" sz="2000" dirty="0" smtClean="0"/>
              <a:t>　　　　　　  緊急連絡網を作成し、関係者に周知</a:t>
            </a:r>
            <a:endParaRPr lang="en-US" altLang="ja-JP" sz="2000" dirty="0" smtClean="0"/>
          </a:p>
          <a:p>
            <a:r>
              <a:rPr lang="ja-JP" altLang="en-US" sz="2000" dirty="0" smtClean="0"/>
              <a:t>　　　　２）救急措置</a:t>
            </a:r>
            <a:endParaRPr lang="en-US" altLang="ja-JP" sz="2000" dirty="0" smtClean="0"/>
          </a:p>
          <a:p>
            <a:endParaRPr lang="en-US" altLang="ja-JP" sz="2000" dirty="0" smtClean="0"/>
          </a:p>
          <a:p>
            <a:endParaRPr lang="en-US" altLang="ja-JP" sz="2000" dirty="0" smtClean="0"/>
          </a:p>
          <a:p>
            <a:endParaRPr lang="en-US" altLang="ja-JP" sz="2000" dirty="0" smtClean="0"/>
          </a:p>
          <a:p>
            <a:endParaRPr lang="en-US" altLang="ja-JP" sz="2000" dirty="0" smtClean="0"/>
          </a:p>
          <a:p>
            <a:endParaRPr lang="en-US" altLang="ja-JP" sz="2000" dirty="0" smtClean="0"/>
          </a:p>
          <a:p>
            <a:endParaRPr lang="en-US" altLang="ja-JP" sz="2000" dirty="0" smtClean="0"/>
          </a:p>
          <a:p>
            <a:endParaRPr lang="en-US" altLang="ja-JP" sz="2000" dirty="0" smtClean="0"/>
          </a:p>
          <a:p>
            <a:endParaRPr lang="en-US" altLang="ja-JP" sz="2000" dirty="0" smtClean="0"/>
          </a:p>
          <a:p>
            <a:endParaRPr lang="en-US" altLang="ja-JP" sz="2000" dirty="0" smtClean="0"/>
          </a:p>
          <a:p>
            <a:endParaRPr lang="en-US" altLang="ja-JP" sz="2000" dirty="0" smtClean="0"/>
          </a:p>
          <a:p>
            <a:endParaRPr lang="en-US" altLang="ja-JP" sz="2000" dirty="0" smtClean="0"/>
          </a:p>
          <a:p>
            <a:r>
              <a:rPr lang="ja-JP" altLang="en-US" sz="2000" dirty="0" smtClean="0"/>
              <a:t> </a:t>
            </a:r>
            <a:endParaRPr lang="en-US" altLang="ja-JP" sz="2000" dirty="0" smtClean="0"/>
          </a:p>
          <a:p>
            <a:pPr lvl="0">
              <a:spcBef>
                <a:spcPct val="0"/>
              </a:spcBef>
              <a:defRPr/>
            </a:pPr>
            <a:endParaRPr lang="en-US" altLang="ja-JP" sz="2000" dirty="0" smtClean="0"/>
          </a:p>
          <a:p>
            <a:r>
              <a:rPr lang="ja-JP" altLang="en-US" sz="2000" dirty="0" smtClean="0"/>
              <a:t>　　　　</a:t>
            </a:r>
            <a:endParaRPr kumimoji="1" lang="en-US" altLang="ja-JP" sz="2000" b="0" i="0" u="none" strike="noStrike" kern="1200" cap="none" spc="0" normalizeH="0" baseline="0" noProof="0" dirty="0" smtClean="0">
              <a:ln>
                <a:noFill/>
              </a:ln>
              <a:solidFill>
                <a:schemeClr val="tx1"/>
              </a:solidFill>
              <a:effectLst/>
              <a:uLnTx/>
              <a:uFillTx/>
              <a:latin typeface="+mj-lt"/>
              <a:ea typeface="+mj-ea"/>
              <a:cs typeface="+mj-cs"/>
            </a:endParaRPr>
          </a:p>
          <a:p>
            <a:endParaRPr kumimoji="1" lang="ja-JP" altLang="en-US" sz="2000" b="0" i="0" u="none" strike="noStrike" kern="1200" cap="none" spc="0" normalizeH="0" baseline="0" noProof="0" dirty="0">
              <a:ln>
                <a:noFill/>
              </a:ln>
              <a:solidFill>
                <a:schemeClr val="tx1"/>
              </a:solidFill>
              <a:effectLst/>
              <a:uLnTx/>
              <a:uFillTx/>
              <a:latin typeface="+mj-lt"/>
              <a:ea typeface="+mj-ea"/>
              <a:cs typeface="+mj-cs"/>
            </a:endParaRPr>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91475" y="1916832"/>
            <a:ext cx="4074033" cy="4729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532440" y="638132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tx1"/>
                </a:solidFill>
              </a:rPr>
              <a:t>７５</a:t>
            </a:r>
            <a:endParaRPr lang="en-US" altLang="ja-JP" dirty="0" smtClean="0">
              <a:solidFill>
                <a:schemeClr val="tx1"/>
              </a:solidFill>
            </a:endParaRPr>
          </a:p>
        </p:txBody>
      </p:sp>
      <p:sp>
        <p:nvSpPr>
          <p:cNvPr id="8" name="タイトル 1"/>
          <p:cNvSpPr txBox="1">
            <a:spLocks/>
          </p:cNvSpPr>
          <p:nvPr/>
        </p:nvSpPr>
        <p:spPr>
          <a:xfrm>
            <a:off x="23137" y="188640"/>
            <a:ext cx="6588224" cy="720080"/>
          </a:xfrm>
          <a:prstGeom prst="rect">
            <a:avLst/>
          </a:prstGeom>
          <a:noFill/>
          <a:ln w="25400">
            <a:noFill/>
          </a:ln>
        </p:spPr>
        <p:txBody>
          <a:bodyPr vert="horz" lIns="91440" tIns="45720" rIns="91440" bIns="45720" rtlCol="0" anchor="ctr">
            <a:normAutofit/>
          </a:bodyPr>
          <a:lstStyle/>
          <a:p>
            <a:pPr lvl="0">
              <a:spcBef>
                <a:spcPct val="0"/>
              </a:spcBef>
              <a:defRPr/>
            </a:pPr>
            <a:r>
              <a:rPr lang="ja-JP" altLang="en-US" sz="3000" b="1" dirty="0" smtClean="0"/>
              <a:t>４－４　活動に当たっての保険の加入</a:t>
            </a:r>
            <a:endParaRPr lang="ja-JP" altLang="en-US" sz="3000" b="1" dirty="0" smtClean="0">
              <a:latin typeface="ＭＳ Ｐゴシック" pitchFamily="50" charset="-128"/>
              <a:ea typeface="ＭＳ Ｐゴシック" pitchFamily="50" charset="-128"/>
            </a:endParaRPr>
          </a:p>
          <a:p>
            <a:pPr>
              <a:spcBef>
                <a:spcPct val="0"/>
              </a:spcBef>
              <a:defRPr/>
            </a:pPr>
            <a:endParaRPr lang="ja-JP" altLang="en-US" sz="2400" b="1" dirty="0" smtClean="0">
              <a:solidFill>
                <a:prstClr val="black"/>
              </a:solidFill>
              <a:latin typeface="ＭＳ Ｐゴシック" pitchFamily="50" charset="-128"/>
            </a:endParaRPr>
          </a:p>
        </p:txBody>
      </p:sp>
      <p:sp>
        <p:nvSpPr>
          <p:cNvPr id="12" name="正方形/長方形 11"/>
          <p:cNvSpPr/>
          <p:nvPr/>
        </p:nvSpPr>
        <p:spPr>
          <a:xfrm>
            <a:off x="686690" y="5445224"/>
            <a:ext cx="6189565"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400" dirty="0" smtClean="0">
                <a:solidFill>
                  <a:srgbClr val="FF0000"/>
                </a:solidFill>
              </a:rPr>
              <a:t>※</a:t>
            </a:r>
            <a:r>
              <a:rPr kumimoji="1" lang="ja-JP" altLang="en-US" sz="2400" dirty="0" smtClean="0">
                <a:solidFill>
                  <a:srgbClr val="FF0000"/>
                </a:solidFill>
              </a:rPr>
              <a:t>参加人数によって掛け金も変動する可能性があるので、詳細は担当者に連絡して聞いてみましょう。</a:t>
            </a:r>
            <a:endParaRPr kumimoji="1" lang="ja-JP" altLang="en-US" sz="2400" dirty="0">
              <a:solidFill>
                <a:srgbClr val="FF0000"/>
              </a:solidFill>
            </a:endParaRPr>
          </a:p>
        </p:txBody>
      </p:sp>
      <p:sp>
        <p:nvSpPr>
          <p:cNvPr id="17" name="正方形/長方形 16"/>
          <p:cNvSpPr/>
          <p:nvPr/>
        </p:nvSpPr>
        <p:spPr>
          <a:xfrm>
            <a:off x="683568" y="1893073"/>
            <a:ext cx="6192688"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smtClean="0">
                <a:solidFill>
                  <a:schemeClr val="tx1"/>
                </a:solidFill>
              </a:rPr>
              <a:t>●活動日の１～２週間前までに手続きが必要なので、早めに参加者を決めるようにしましょう。</a:t>
            </a:r>
            <a:endParaRPr kumimoji="1" lang="ja-JP" altLang="en-US" sz="2400" dirty="0">
              <a:solidFill>
                <a:schemeClr val="tx1"/>
              </a:solidFill>
            </a:endParaRPr>
          </a:p>
        </p:txBody>
      </p:sp>
      <p:sp>
        <p:nvSpPr>
          <p:cNvPr id="18" name="正方形/長方形 17"/>
          <p:cNvSpPr/>
          <p:nvPr/>
        </p:nvSpPr>
        <p:spPr>
          <a:xfrm>
            <a:off x="683568" y="3573016"/>
            <a:ext cx="6336704"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smtClean="0">
                <a:solidFill>
                  <a:schemeClr val="tx1"/>
                </a:solidFill>
              </a:rPr>
              <a:t>●</a:t>
            </a:r>
            <a:r>
              <a:rPr lang="ja-JP" altLang="en-US" sz="2400" dirty="0" smtClean="0"/>
              <a:t> </a:t>
            </a:r>
            <a:r>
              <a:rPr lang="ja-JP" altLang="en-US" sz="2400" dirty="0" smtClean="0">
                <a:solidFill>
                  <a:schemeClr val="tx1"/>
                </a:solidFill>
              </a:rPr>
              <a:t>１日あたり数十円～数百円のものまで様々な</a:t>
            </a:r>
            <a:endParaRPr lang="en-US" altLang="ja-JP" sz="2400" dirty="0" smtClean="0">
              <a:solidFill>
                <a:schemeClr val="tx1"/>
              </a:solidFill>
            </a:endParaRPr>
          </a:p>
          <a:p>
            <a:r>
              <a:rPr lang="ja-JP" altLang="en-US" sz="2400" dirty="0">
                <a:solidFill>
                  <a:schemeClr val="tx1"/>
                </a:solidFill>
              </a:rPr>
              <a:t>　</a:t>
            </a:r>
            <a:r>
              <a:rPr lang="ja-JP" altLang="en-US" sz="2400" dirty="0" smtClean="0">
                <a:solidFill>
                  <a:schemeClr val="tx1"/>
                </a:solidFill>
              </a:rPr>
              <a:t>保険があります。</a:t>
            </a:r>
            <a:r>
              <a:rPr lang="en-US" altLang="ja-JP" sz="2400" dirty="0" smtClean="0">
                <a:solidFill>
                  <a:schemeClr val="tx1"/>
                </a:solidFill>
              </a:rPr>
              <a:t/>
            </a:r>
            <a:br>
              <a:rPr lang="en-US" altLang="ja-JP" sz="2400" dirty="0" smtClean="0">
                <a:solidFill>
                  <a:schemeClr val="tx1"/>
                </a:solidFill>
              </a:rPr>
            </a:br>
            <a:r>
              <a:rPr lang="ja-JP" altLang="en-US" sz="2400" dirty="0" smtClean="0">
                <a:solidFill>
                  <a:schemeClr val="tx1"/>
                </a:solidFill>
              </a:rPr>
              <a:t>　  保険料は、多面的機能支払交付金の対象に</a:t>
            </a:r>
            <a:endParaRPr lang="en-US" altLang="ja-JP" sz="2400" dirty="0" smtClean="0">
              <a:solidFill>
                <a:schemeClr val="tx1"/>
              </a:solidFill>
            </a:endParaRPr>
          </a:p>
          <a:p>
            <a:r>
              <a:rPr lang="ja-JP" altLang="en-US" sz="2400" dirty="0">
                <a:solidFill>
                  <a:schemeClr val="tx1"/>
                </a:solidFill>
              </a:rPr>
              <a:t>　</a:t>
            </a:r>
            <a:r>
              <a:rPr lang="ja-JP" altLang="en-US" sz="2400" dirty="0" smtClean="0">
                <a:solidFill>
                  <a:schemeClr val="tx1"/>
                </a:solidFill>
              </a:rPr>
              <a:t>なります。</a:t>
            </a:r>
            <a:endParaRPr kumimoji="1" lang="ja-JP" altLang="en-US" sz="2400" dirty="0">
              <a:solidFill>
                <a:schemeClr val="tx1"/>
              </a:solidFill>
            </a:endParaRPr>
          </a:p>
        </p:txBody>
      </p:sp>
      <p:sp>
        <p:nvSpPr>
          <p:cNvPr id="19" name="正方形/長方形 18"/>
          <p:cNvSpPr/>
          <p:nvPr/>
        </p:nvSpPr>
        <p:spPr>
          <a:xfrm>
            <a:off x="683568" y="908720"/>
            <a:ext cx="6120680"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smtClean="0">
                <a:solidFill>
                  <a:schemeClr val="tx1"/>
                </a:solidFill>
              </a:rPr>
              <a:t>●</a:t>
            </a:r>
            <a:r>
              <a:rPr lang="ja-JP" altLang="en-US" sz="2400" b="1" dirty="0">
                <a:solidFill>
                  <a:schemeClr val="tx1"/>
                </a:solidFill>
              </a:rPr>
              <a:t>活動を行う際には必ず保険に入りましょう。</a:t>
            </a:r>
            <a:endParaRPr lang="ja-JP" altLang="en-US" sz="2400" dirty="0" smtClean="0">
              <a:solidFill>
                <a:schemeClr val="tx1"/>
              </a:solidFill>
            </a:endParaRPr>
          </a:p>
          <a:p>
            <a:endParaRPr kumimoji="1" lang="ja-JP" altLang="en-US" dirty="0">
              <a:solidFill>
                <a:schemeClr val="tx1"/>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5338936" cy="1143000"/>
          </a:xfrm>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sp>
        <p:nvSpPr>
          <p:cNvPr id="5" name="正方形/長方形 4"/>
          <p:cNvSpPr/>
          <p:nvPr/>
        </p:nvSpPr>
        <p:spPr>
          <a:xfrm>
            <a:off x="8532440" y="72306"/>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smtClean="0">
                <a:solidFill>
                  <a:schemeClr val="tx1"/>
                </a:solidFill>
              </a:rPr>
              <a:t>７６</a:t>
            </a:r>
            <a:endParaRPr kumimoji="1" lang="ja-JP" altLang="en-US" dirty="0">
              <a:solidFill>
                <a:schemeClr val="tx1"/>
              </a:solidFill>
            </a:endParaRPr>
          </a:p>
        </p:txBody>
      </p:sp>
    </p:spTree>
    <p:extLst>
      <p:ext uri="{BB962C8B-B14F-4D97-AF65-F5344CB8AC3E}">
        <p14:creationId xmlns:p14="http://schemas.microsoft.com/office/powerpoint/2010/main" val="2403315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232461" y="1700808"/>
            <a:ext cx="4014782" cy="4525963"/>
          </a:xfrm>
          <a:prstGeom prst="rect">
            <a:avLst/>
          </a:prstGeom>
          <a:noFill/>
          <a:ln w="9525">
            <a:noFill/>
            <a:miter lim="800000"/>
            <a:headEnd/>
            <a:tailEnd/>
          </a:ln>
        </p:spPr>
      </p:pic>
      <p:sp>
        <p:nvSpPr>
          <p:cNvPr id="5" name="コンテンツ プレースホルダ 2"/>
          <p:cNvSpPr txBox="1">
            <a:spLocks noGrp="1"/>
          </p:cNvSpPr>
          <p:nvPr>
            <p:ph type="title"/>
          </p:nvPr>
        </p:nvSpPr>
        <p:spPr>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400" b="0" i="0" u="none" strike="noStrike" kern="1200" cap="none" spc="0" normalizeH="0" baseline="0" noProof="0" dirty="0" smtClean="0">
                <a:ln>
                  <a:noFill/>
                </a:ln>
                <a:solidFill>
                  <a:schemeClr val="tx1"/>
                </a:solidFill>
                <a:effectLst/>
                <a:uLnTx/>
                <a:uFillTx/>
                <a:latin typeface="+mn-lt"/>
                <a:ea typeface="+mn-ea"/>
                <a:cs typeface="+mn-cs"/>
              </a:rPr>
              <a:t>（</a:t>
            </a:r>
            <a:r>
              <a:rPr kumimoji="1" lang="en-US" altLang="ja-JP" sz="2400" b="0" i="0" u="none" strike="noStrike" kern="1200" cap="none" spc="0" normalizeH="0" baseline="0" noProof="0" dirty="0" smtClean="0">
                <a:ln>
                  <a:noFill/>
                </a:ln>
                <a:solidFill>
                  <a:schemeClr val="tx1"/>
                </a:solidFill>
                <a:effectLst/>
                <a:uLnTx/>
                <a:uFillTx/>
                <a:latin typeface="+mn-lt"/>
                <a:ea typeface="+mn-ea"/>
                <a:cs typeface="+mn-cs"/>
              </a:rPr>
              <a:t>2</a:t>
            </a:r>
            <a:r>
              <a:rPr kumimoji="1" lang="ja-JP" altLang="en-US" sz="2400" b="0" i="0" u="none" strike="noStrike" kern="1200" cap="none" spc="0" normalizeH="0" baseline="0" noProof="0" dirty="0" smtClean="0">
                <a:ln>
                  <a:noFill/>
                </a:ln>
                <a:solidFill>
                  <a:schemeClr val="tx1"/>
                </a:solidFill>
                <a:effectLst/>
                <a:uLnTx/>
                <a:uFillTx/>
                <a:latin typeface="+mn-lt"/>
                <a:ea typeface="+mn-ea"/>
                <a:cs typeface="+mn-cs"/>
              </a:rPr>
              <a:t>）目地に変状を及ぼすコンクリート躯体の伸縮現象</a:t>
            </a:r>
            <a:r>
              <a:rPr kumimoji="1" lang="en-US" altLang="ja-JP" sz="2000" b="0" i="0" u="none" strike="noStrike" kern="1200" cap="none" spc="0" normalizeH="0" baseline="0" noProof="0" dirty="0" smtClean="0">
                <a:ln>
                  <a:noFill/>
                </a:ln>
                <a:solidFill>
                  <a:schemeClr val="tx1"/>
                </a:solidFill>
                <a:effectLst/>
                <a:uLnTx/>
                <a:uFillTx/>
                <a:latin typeface="+mn-lt"/>
                <a:ea typeface="+mn-ea"/>
                <a:cs typeface="+mn-cs"/>
              </a:rPr>
              <a:t/>
            </a:r>
            <a:br>
              <a:rPr kumimoji="1" lang="en-US" altLang="ja-JP" sz="2000" b="0" i="0" u="none" strike="noStrike" kern="1200" cap="none" spc="0" normalizeH="0" baseline="0" noProof="0" dirty="0" smtClean="0">
                <a:ln>
                  <a:noFill/>
                </a:ln>
                <a:solidFill>
                  <a:schemeClr val="tx1"/>
                </a:solidFill>
                <a:effectLst/>
                <a:uLnTx/>
                <a:uFillTx/>
                <a:latin typeface="+mn-lt"/>
                <a:ea typeface="+mn-ea"/>
                <a:cs typeface="+mn-cs"/>
              </a:rPr>
            </a:br>
            <a:r>
              <a:rPr lang="en-US" altLang="ja-JP" sz="2000" dirty="0">
                <a:latin typeface="+mn-lt"/>
                <a:ea typeface="+mn-ea"/>
                <a:cs typeface="+mn-cs"/>
              </a:rPr>
              <a:t/>
            </a:r>
            <a:br>
              <a:rPr lang="en-US" altLang="ja-JP" sz="2000" dirty="0">
                <a:latin typeface="+mn-lt"/>
                <a:ea typeface="+mn-ea"/>
                <a:cs typeface="+mn-cs"/>
              </a:rPr>
            </a:br>
            <a:endParaRPr kumimoji="1" lang="ja-JP" alt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正方形/長方形 5"/>
          <p:cNvSpPr/>
          <p:nvPr/>
        </p:nvSpPr>
        <p:spPr>
          <a:xfrm>
            <a:off x="1115616" y="1055739"/>
            <a:ext cx="4248472" cy="360040"/>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chemeClr val="tx1"/>
                </a:solidFill>
              </a:rPr>
              <a:t>気温の</a:t>
            </a:r>
            <a:r>
              <a:rPr kumimoji="1" lang="ja-JP" altLang="en-US" sz="2000" dirty="0" smtClean="0">
                <a:solidFill>
                  <a:schemeClr val="tx1"/>
                </a:solidFill>
              </a:rPr>
              <a:t>変化による目地の伸縮変状</a:t>
            </a:r>
            <a:endParaRPr kumimoji="1" lang="ja-JP" altLang="en-US" sz="2000" dirty="0">
              <a:solidFill>
                <a:schemeClr val="tx1"/>
              </a:solidFill>
            </a:endParaRPr>
          </a:p>
        </p:txBody>
      </p:sp>
      <p:sp>
        <p:nvSpPr>
          <p:cNvPr id="7" name="コンテンツ プレースホルダ 2"/>
          <p:cNvSpPr txBox="1">
            <a:spLocks/>
          </p:cNvSpPr>
          <p:nvPr/>
        </p:nvSpPr>
        <p:spPr>
          <a:xfrm>
            <a:off x="6012160" y="2708920"/>
            <a:ext cx="2016224" cy="50405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200" b="0" i="0" u="none" strike="noStrike" kern="1200" cap="none" spc="0" normalizeH="0" baseline="0" noProof="0" dirty="0" smtClean="0">
                <a:ln>
                  <a:noFill/>
                </a:ln>
                <a:solidFill>
                  <a:schemeClr val="tx1"/>
                </a:solidFill>
                <a:effectLst/>
                <a:uLnTx/>
                <a:uFillTx/>
                <a:latin typeface="+mn-lt"/>
                <a:ea typeface="+mn-ea"/>
                <a:cs typeface="+mn-cs"/>
              </a:rPr>
              <a:t>目地幅伸縮量</a:t>
            </a:r>
            <a:endParaRPr kumimoji="1" lang="ja-JP" altLang="en-US" sz="2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コンテンツ プレースホルダ 2"/>
          <p:cNvSpPr txBox="1">
            <a:spLocks/>
          </p:cNvSpPr>
          <p:nvPr/>
        </p:nvSpPr>
        <p:spPr>
          <a:xfrm>
            <a:off x="5410944" y="3212976"/>
            <a:ext cx="3625552" cy="504056"/>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200" b="0" i="0" u="none" strike="noStrike" kern="1200" cap="none" spc="0" normalizeH="0" baseline="0" noProof="0" dirty="0" smtClean="0">
                <a:ln>
                  <a:noFill/>
                </a:ln>
                <a:solidFill>
                  <a:schemeClr val="tx1"/>
                </a:solidFill>
                <a:effectLst/>
                <a:uLnTx/>
                <a:uFillTx/>
              </a:rPr>
              <a:t>ｺﾝｸﾘｰﾄ水路　Ｌ＝１０ｍの</a:t>
            </a:r>
            <a:r>
              <a:rPr lang="ja-JP" altLang="en-US" sz="2200" dirty="0" smtClean="0"/>
              <a:t>時</a:t>
            </a:r>
            <a:endParaRPr kumimoji="1" lang="ja-JP" altLang="en-US" sz="2200" b="0" i="0" u="none" strike="noStrike" kern="1200" cap="none" spc="0" normalizeH="0" baseline="0" noProof="0" dirty="0">
              <a:ln>
                <a:noFill/>
              </a:ln>
              <a:solidFill>
                <a:schemeClr val="tx1"/>
              </a:solidFill>
              <a:effectLst/>
              <a:uLnTx/>
              <a:uFillTx/>
            </a:endParaRPr>
          </a:p>
        </p:txBody>
      </p:sp>
      <p:sp>
        <p:nvSpPr>
          <p:cNvPr id="9" name="コンテンツ プレースホルダ 2"/>
          <p:cNvSpPr txBox="1">
            <a:spLocks/>
          </p:cNvSpPr>
          <p:nvPr/>
        </p:nvSpPr>
        <p:spPr>
          <a:xfrm>
            <a:off x="6030741" y="3645024"/>
            <a:ext cx="2232248" cy="50405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altLang="ja-JP" sz="2200" dirty="0" smtClean="0"/>
              <a:t>±</a:t>
            </a:r>
            <a:r>
              <a:rPr lang="ja-JP" altLang="en-US" sz="2200" dirty="0" smtClean="0"/>
              <a:t>１</a:t>
            </a:r>
            <a:r>
              <a:rPr lang="en-US" altLang="ja-JP" sz="2200" dirty="0" smtClean="0"/>
              <a:t>mm</a:t>
            </a:r>
            <a:r>
              <a:rPr lang="ja-JP" altLang="en-US" sz="2200" dirty="0" smtClean="0"/>
              <a:t>／１０℃</a:t>
            </a:r>
            <a:endParaRPr kumimoji="1" lang="ja-JP" altLang="en-US" sz="2200" b="0" i="0" u="none" strike="noStrike" kern="1200" cap="none" spc="0" normalizeH="0" baseline="0" noProof="0" dirty="0">
              <a:ln>
                <a:noFill/>
              </a:ln>
              <a:solidFill>
                <a:schemeClr val="tx1"/>
              </a:solidFill>
              <a:effectLst/>
              <a:uLnTx/>
              <a:uFillTx/>
            </a:endParaRPr>
          </a:p>
        </p:txBody>
      </p:sp>
      <p:sp>
        <p:nvSpPr>
          <p:cNvPr id="10" name="正方形/長方形 9"/>
          <p:cNvSpPr/>
          <p:nvPr/>
        </p:nvSpPr>
        <p:spPr>
          <a:xfrm>
            <a:off x="8536133" y="638132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５</a:t>
            </a:r>
            <a:endParaRPr kumimoji="1" lang="ja-JP" altLang="en-US" dirty="0">
              <a:solidFill>
                <a:schemeClr val="tx1"/>
              </a:solidFill>
            </a:endParaRPr>
          </a:p>
        </p:txBody>
      </p:sp>
    </p:spTree>
    <p:extLst>
      <p:ext uri="{BB962C8B-B14F-4D97-AF65-F5344CB8AC3E}">
        <p14:creationId xmlns:p14="http://schemas.microsoft.com/office/powerpoint/2010/main" val="374935727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8715" y="106546"/>
            <a:ext cx="8229600" cy="961169"/>
          </a:xfrm>
        </p:spPr>
        <p:txBody>
          <a:bodyPr>
            <a:noAutofit/>
          </a:bodyPr>
          <a:lstStyle/>
          <a:p>
            <a:pPr algn="l"/>
            <a:r>
              <a:rPr lang="ja-JP" altLang="en-US" b="1" dirty="0" smtClean="0">
                <a:solidFill>
                  <a:srgbClr val="FF0000"/>
                </a:solidFill>
              </a:rPr>
              <a:t>５．平成３０年度抽出検査結果</a:t>
            </a:r>
            <a:endParaRPr kumimoji="1" lang="ja-JP" altLang="en-US" dirty="0"/>
          </a:p>
        </p:txBody>
      </p:sp>
      <p:sp>
        <p:nvSpPr>
          <p:cNvPr id="13" name="正方形/長方形 12"/>
          <p:cNvSpPr/>
          <p:nvPr/>
        </p:nvSpPr>
        <p:spPr>
          <a:xfrm>
            <a:off x="8532440" y="638132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tx1"/>
                </a:solidFill>
              </a:rPr>
              <a:t>７７</a:t>
            </a:r>
            <a:endParaRPr kumimoji="1" lang="ja-JP" altLang="en-US" dirty="0">
              <a:solidFill>
                <a:schemeClr val="tx1"/>
              </a:solidFill>
            </a:endParaRPr>
          </a:p>
        </p:txBody>
      </p:sp>
      <p:sp>
        <p:nvSpPr>
          <p:cNvPr id="15" name="コンテンツ プレースホルダー 14"/>
          <p:cNvSpPr txBox="1">
            <a:spLocks noGrp="1"/>
          </p:cNvSpPr>
          <p:nvPr>
            <p:ph idx="1"/>
          </p:nvPr>
        </p:nvSpPr>
        <p:spPr>
          <a:xfrm>
            <a:off x="599496" y="1144835"/>
            <a:ext cx="8075240" cy="1348061"/>
          </a:xfrm>
          <a:prstGeom prst="rect">
            <a:avLst/>
          </a:prstGeom>
          <a:noFill/>
        </p:spPr>
        <p:txBody>
          <a:bodyPr wrap="square" rtlCol="0">
            <a:spAutoFit/>
          </a:bodyPr>
          <a:lstStyle/>
          <a:p>
            <a:r>
              <a:rPr lang="ja-JP" altLang="en-US" sz="2400" dirty="0" smtClean="0"/>
              <a:t>平成３０年度は、７５</a:t>
            </a:r>
            <a:r>
              <a:rPr lang="ja-JP" altLang="ja-JP" sz="2400" dirty="0" smtClean="0"/>
              <a:t>活動組織</a:t>
            </a:r>
            <a:r>
              <a:rPr lang="ja-JP" altLang="en-US" sz="2400" dirty="0" smtClean="0"/>
              <a:t>を対象に検査実施</a:t>
            </a:r>
            <a:endParaRPr lang="en-US" altLang="ja-JP" sz="2400" dirty="0" smtClean="0"/>
          </a:p>
          <a:p>
            <a:pPr marL="0" indent="0">
              <a:buNone/>
            </a:pPr>
            <a:r>
              <a:rPr lang="ja-JP" altLang="en-US" sz="2400" dirty="0"/>
              <a:t>　</a:t>
            </a:r>
            <a:r>
              <a:rPr lang="ja-JP" altLang="en-US" sz="2400" dirty="0" smtClean="0"/>
              <a:t>　　　</a:t>
            </a:r>
            <a:r>
              <a:rPr lang="ja-JP" altLang="ja-JP" sz="2400" dirty="0" smtClean="0"/>
              <a:t>指摘なし</a:t>
            </a:r>
            <a:r>
              <a:rPr lang="ja-JP" altLang="en-US" sz="2400" dirty="0" smtClean="0"/>
              <a:t>：２</a:t>
            </a:r>
            <a:r>
              <a:rPr lang="ja-JP" altLang="ja-JP" sz="2400" dirty="0" smtClean="0"/>
              <a:t>組織</a:t>
            </a:r>
            <a:r>
              <a:rPr lang="ja-JP" altLang="en-US" sz="2400" dirty="0" smtClean="0"/>
              <a:t>　　</a:t>
            </a:r>
            <a:r>
              <a:rPr lang="ja-JP" altLang="ja-JP" sz="2400" dirty="0" smtClean="0"/>
              <a:t>指摘あり</a:t>
            </a:r>
            <a:r>
              <a:rPr lang="ja-JP" altLang="en-US" sz="2400" dirty="0" smtClean="0"/>
              <a:t>：７３</a:t>
            </a:r>
            <a:r>
              <a:rPr lang="ja-JP" altLang="ja-JP" sz="2400" dirty="0" smtClean="0"/>
              <a:t>組織</a:t>
            </a:r>
            <a:endParaRPr lang="en-US" altLang="ja-JP" sz="2400" dirty="0" smtClean="0"/>
          </a:p>
          <a:p>
            <a:r>
              <a:rPr lang="ja-JP" altLang="en-US" sz="2400" dirty="0" smtClean="0"/>
              <a:t>総指摘事項</a:t>
            </a:r>
            <a:r>
              <a:rPr lang="ja-JP" altLang="ja-JP" sz="2400" dirty="0" smtClean="0"/>
              <a:t>は</a:t>
            </a:r>
            <a:r>
              <a:rPr lang="ja-JP" altLang="en-US" sz="2400" dirty="0" smtClean="0"/>
              <a:t>３０７</a:t>
            </a:r>
            <a:endParaRPr lang="en-US" altLang="ja-JP" sz="2400" dirty="0" smtClean="0"/>
          </a:p>
        </p:txBody>
      </p:sp>
      <p:pic>
        <p:nvPicPr>
          <p:cNvPr id="3" name="図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16979" y="2647136"/>
            <a:ext cx="5266954" cy="3950216"/>
          </a:xfrm>
          <a:prstGeom prst="rect">
            <a:avLst/>
          </a:prstGeom>
        </p:spPr>
      </p:pic>
      <p:sp>
        <p:nvSpPr>
          <p:cNvPr id="4" name="テキスト ボックス 3"/>
          <p:cNvSpPr txBox="1"/>
          <p:nvPr/>
        </p:nvSpPr>
        <p:spPr>
          <a:xfrm>
            <a:off x="3059832" y="2713567"/>
            <a:ext cx="1055097" cy="215444"/>
          </a:xfrm>
          <a:prstGeom prst="rect">
            <a:avLst/>
          </a:prstGeom>
          <a:solidFill>
            <a:schemeClr val="bg1"/>
          </a:solidFill>
        </p:spPr>
        <p:txBody>
          <a:bodyPr wrap="none" rtlCol="0">
            <a:spAutoFit/>
          </a:bodyPr>
          <a:lstStyle/>
          <a:p>
            <a:r>
              <a:rPr kumimoji="1" lang="ja-JP" altLang="en-US" sz="800" dirty="0" smtClean="0"/>
              <a:t>活動記録　</a:t>
            </a:r>
            <a:r>
              <a:rPr kumimoji="1" lang="en-US" altLang="ja-JP" sz="800" dirty="0" smtClean="0"/>
              <a:t>10</a:t>
            </a:r>
            <a:r>
              <a:rPr kumimoji="1" lang="ja-JP" altLang="en-US" sz="800" dirty="0" smtClean="0"/>
              <a:t>件</a:t>
            </a:r>
            <a:r>
              <a:rPr kumimoji="1" lang="en-US" altLang="ja-JP" sz="800" dirty="0" smtClean="0"/>
              <a:t>(3%)</a:t>
            </a:r>
            <a:endParaRPr kumimoji="1" lang="ja-JP" altLang="en-US" sz="800" dirty="0"/>
          </a:p>
        </p:txBody>
      </p:sp>
      <p:sp>
        <p:nvSpPr>
          <p:cNvPr id="5" name="四角形吹き出し 4"/>
          <p:cNvSpPr/>
          <p:nvPr/>
        </p:nvSpPr>
        <p:spPr>
          <a:xfrm>
            <a:off x="2915816" y="2713567"/>
            <a:ext cx="1127105" cy="221478"/>
          </a:xfrm>
          <a:prstGeom prst="wedgeRectCallout">
            <a:avLst>
              <a:gd name="adj1" fmla="val 71113"/>
              <a:gd name="adj2" fmla="val 117548"/>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rPr>
              <a:t>活動記録　</a:t>
            </a:r>
            <a:r>
              <a:rPr kumimoji="1" lang="en-US" altLang="ja-JP" sz="800" dirty="0" smtClean="0">
                <a:solidFill>
                  <a:schemeClr val="tx1"/>
                </a:solidFill>
              </a:rPr>
              <a:t>10</a:t>
            </a:r>
            <a:r>
              <a:rPr kumimoji="1" lang="ja-JP" altLang="en-US" sz="800" dirty="0" smtClean="0">
                <a:solidFill>
                  <a:schemeClr val="tx1"/>
                </a:solidFill>
              </a:rPr>
              <a:t>件</a:t>
            </a:r>
            <a:r>
              <a:rPr kumimoji="1" lang="en-US" altLang="ja-JP" sz="800" dirty="0" smtClean="0">
                <a:solidFill>
                  <a:schemeClr val="tx1"/>
                </a:solidFill>
              </a:rPr>
              <a:t>(3%)</a:t>
            </a:r>
            <a:endParaRPr kumimoji="1" lang="ja-JP" altLang="en-US" sz="800" dirty="0">
              <a:solidFill>
                <a:schemeClr val="tx1"/>
              </a:solidFill>
            </a:endParaRPr>
          </a:p>
        </p:txBody>
      </p:sp>
    </p:spTree>
    <p:extLst>
      <p:ext uri="{BB962C8B-B14F-4D97-AF65-F5344CB8AC3E}">
        <p14:creationId xmlns:p14="http://schemas.microsoft.com/office/powerpoint/2010/main" val="147334124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4834880" cy="1143000"/>
          </a:xfrm>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sp>
        <p:nvSpPr>
          <p:cNvPr id="5" name="正方形/長方形 4"/>
          <p:cNvSpPr/>
          <p:nvPr/>
        </p:nvSpPr>
        <p:spPr>
          <a:xfrm>
            <a:off x="8532440" y="72306"/>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tx1"/>
                </a:solidFill>
              </a:rPr>
              <a:t>７８</a:t>
            </a:r>
            <a:endParaRPr kumimoji="1" lang="ja-JP" altLang="en-US" dirty="0">
              <a:solidFill>
                <a:schemeClr val="tx1"/>
              </a:solidFill>
            </a:endParaRPr>
          </a:p>
        </p:txBody>
      </p:sp>
    </p:spTree>
    <p:extLst>
      <p:ext uri="{BB962C8B-B14F-4D97-AF65-F5344CB8AC3E}">
        <p14:creationId xmlns:p14="http://schemas.microsoft.com/office/powerpoint/2010/main" val="332391392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normAutofit/>
          </a:bodyPr>
          <a:lstStyle/>
          <a:p>
            <a:pPr algn="l"/>
            <a:r>
              <a:rPr kumimoji="1" lang="ja-JP" altLang="en-US" sz="4000" dirty="0" smtClean="0">
                <a:solidFill>
                  <a:srgbClr val="FF0000"/>
                </a:solidFill>
              </a:rPr>
              <a:t>６．円滑な組織運営のためのポイント</a:t>
            </a:r>
            <a:endParaRPr kumimoji="1" lang="ja-JP" altLang="en-US" sz="4000" dirty="0">
              <a:solidFill>
                <a:srgbClr val="FF0000"/>
              </a:solidFill>
            </a:endParaRPr>
          </a:p>
        </p:txBody>
      </p:sp>
      <p:sp>
        <p:nvSpPr>
          <p:cNvPr id="3" name="コンテンツ プレースホルダー 2"/>
          <p:cNvSpPr>
            <a:spLocks noGrp="1"/>
          </p:cNvSpPr>
          <p:nvPr>
            <p:ph idx="1"/>
          </p:nvPr>
        </p:nvSpPr>
        <p:spPr>
          <a:xfrm>
            <a:off x="457200" y="1196751"/>
            <a:ext cx="8435280" cy="5224703"/>
          </a:xfrm>
        </p:spPr>
        <p:txBody>
          <a:bodyPr>
            <a:normAutofit/>
          </a:bodyPr>
          <a:lstStyle/>
          <a:p>
            <a:pPr marL="0" indent="0">
              <a:buNone/>
            </a:pPr>
            <a:r>
              <a:rPr lang="ja-JP" altLang="en-US" sz="3000" dirty="0" smtClean="0"/>
              <a:t>ポイント１</a:t>
            </a:r>
            <a:endParaRPr lang="en-US" altLang="ja-JP" sz="3000" dirty="0" smtClean="0"/>
          </a:p>
          <a:p>
            <a:pPr marL="0" indent="0">
              <a:buNone/>
            </a:pPr>
            <a:r>
              <a:rPr lang="ja-JP" altLang="en-US" sz="3000" dirty="0" smtClean="0"/>
              <a:t>　・</a:t>
            </a:r>
            <a:r>
              <a:rPr lang="ja-JP" altLang="en-US" sz="3000" u="sng" dirty="0" smtClean="0"/>
              <a:t>構成員の合意形成をしっかり行う</a:t>
            </a:r>
            <a:endParaRPr lang="en-US" altLang="ja-JP" sz="3000" u="sng" dirty="0" smtClean="0"/>
          </a:p>
          <a:p>
            <a:pPr marL="0" indent="0">
              <a:buNone/>
            </a:pPr>
            <a:endParaRPr lang="en-US" altLang="ja-JP" sz="2400" u="sng" dirty="0"/>
          </a:p>
          <a:p>
            <a:pPr marL="0" indent="0">
              <a:buNone/>
            </a:pPr>
            <a:r>
              <a:rPr lang="ja-JP" altLang="en-US" sz="3000" dirty="0" smtClean="0"/>
              <a:t>ポイント２</a:t>
            </a:r>
            <a:endParaRPr lang="en-US" altLang="ja-JP" sz="3000" dirty="0" smtClean="0"/>
          </a:p>
          <a:p>
            <a:pPr marL="0" indent="0">
              <a:buNone/>
            </a:pPr>
            <a:r>
              <a:rPr lang="ja-JP" altLang="en-US" sz="3000" dirty="0"/>
              <a:t>　</a:t>
            </a:r>
            <a:r>
              <a:rPr lang="ja-JP" altLang="en-US" sz="3000" dirty="0" smtClean="0"/>
              <a:t>・</a:t>
            </a:r>
            <a:r>
              <a:rPr lang="ja-JP" altLang="en-US" sz="3000" u="sng" dirty="0" smtClean="0"/>
              <a:t>役員が行う事務はお互いに確認し合う</a:t>
            </a:r>
            <a:endParaRPr lang="en-US" altLang="ja-JP" sz="3000" u="sng" dirty="0" smtClean="0"/>
          </a:p>
          <a:p>
            <a:pPr marL="0" indent="0">
              <a:buNone/>
            </a:pPr>
            <a:endParaRPr lang="en-US" altLang="ja-JP" sz="2400" u="sng" dirty="0"/>
          </a:p>
          <a:p>
            <a:pPr marL="0" indent="0">
              <a:buNone/>
            </a:pPr>
            <a:r>
              <a:rPr lang="ja-JP" altLang="en-US" sz="3000" dirty="0" smtClean="0"/>
              <a:t>ポイント３</a:t>
            </a:r>
            <a:endParaRPr lang="en-US" altLang="ja-JP" sz="3000" dirty="0" smtClean="0"/>
          </a:p>
          <a:p>
            <a:pPr marL="0" indent="0">
              <a:buNone/>
            </a:pPr>
            <a:r>
              <a:rPr lang="ja-JP" altLang="en-US" sz="3000" dirty="0"/>
              <a:t>　</a:t>
            </a:r>
            <a:r>
              <a:rPr lang="ja-JP" altLang="en-US" sz="3000" dirty="0" smtClean="0"/>
              <a:t>・</a:t>
            </a:r>
            <a:r>
              <a:rPr lang="ja-JP" altLang="en-US" sz="3000" u="sng" dirty="0" smtClean="0"/>
              <a:t>日当は活動参加者本人に支払い、受領を確認</a:t>
            </a:r>
            <a:endParaRPr lang="en-US" altLang="ja-JP" sz="3000" u="sng" dirty="0"/>
          </a:p>
          <a:p>
            <a:pPr marL="0" indent="0">
              <a:buNone/>
            </a:pPr>
            <a:endParaRPr lang="en-US" altLang="ja-JP" sz="2400" u="sng" dirty="0" smtClean="0"/>
          </a:p>
        </p:txBody>
      </p:sp>
      <p:sp>
        <p:nvSpPr>
          <p:cNvPr id="5" name="正方形/長方形 4"/>
          <p:cNvSpPr/>
          <p:nvPr/>
        </p:nvSpPr>
        <p:spPr>
          <a:xfrm>
            <a:off x="8532440" y="638132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dirty="0">
                <a:solidFill>
                  <a:schemeClr val="tx1"/>
                </a:solidFill>
              </a:rPr>
              <a:t>７９</a:t>
            </a:r>
            <a:endParaRPr kumimoji="1" lang="ja-JP" altLang="en-US" dirty="0">
              <a:solidFill>
                <a:schemeClr val="tx1"/>
              </a:solidFill>
            </a:endParaRPr>
          </a:p>
        </p:txBody>
      </p:sp>
    </p:spTree>
    <p:extLst>
      <p:ext uri="{BB962C8B-B14F-4D97-AF65-F5344CB8AC3E}">
        <p14:creationId xmlns:p14="http://schemas.microsoft.com/office/powerpoint/2010/main" val="106933633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0"/>
            <a:ext cx="8229600" cy="1143000"/>
          </a:xfrm>
        </p:spPr>
        <p:txBody>
          <a:bodyPr>
            <a:normAutofit/>
          </a:bodyPr>
          <a:lstStyle/>
          <a:p>
            <a:r>
              <a:rPr lang="ja-JP" altLang="en-US" sz="3200" dirty="0" smtClean="0"/>
              <a:t>多面的機能支払共同活動に係る活動記録</a:t>
            </a:r>
            <a:r>
              <a:rPr lang="en-US" altLang="ja-JP" sz="3200" dirty="0" smtClean="0"/>
              <a:t/>
            </a:r>
            <a:br>
              <a:rPr lang="en-US" altLang="ja-JP" sz="3200" dirty="0" smtClean="0"/>
            </a:br>
            <a:r>
              <a:rPr lang="ja-JP" altLang="en-US" sz="3200" dirty="0" smtClean="0"/>
              <a:t>整理事例（日当他）</a:t>
            </a:r>
            <a:endParaRPr kumimoji="1" lang="ja-JP" altLang="en-US" sz="3200" dirty="0"/>
          </a:p>
        </p:txBody>
      </p:sp>
      <p:sp>
        <p:nvSpPr>
          <p:cNvPr id="4" name="正方形/長方形 3"/>
          <p:cNvSpPr/>
          <p:nvPr/>
        </p:nvSpPr>
        <p:spPr>
          <a:xfrm>
            <a:off x="8532440" y="7200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８０</a:t>
            </a:r>
            <a:endParaRPr kumimoji="1" lang="en-US" altLang="ja-JP" dirty="0" smtClean="0">
              <a:solidFill>
                <a:schemeClr val="tx1"/>
              </a:solidFill>
            </a:endParaRPr>
          </a:p>
        </p:txBody>
      </p:sp>
      <p:pic>
        <p:nvPicPr>
          <p:cNvPr id="3" name="図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6016" y="1028131"/>
            <a:ext cx="7836424" cy="5792735"/>
          </a:xfrm>
          <a:prstGeom prst="rect">
            <a:avLst/>
          </a:prstGeom>
        </p:spPr>
      </p:pic>
      <p:sp>
        <p:nvSpPr>
          <p:cNvPr id="6" name="正方形/長方形 5"/>
          <p:cNvSpPr/>
          <p:nvPr/>
        </p:nvSpPr>
        <p:spPr>
          <a:xfrm>
            <a:off x="4032121" y="1248232"/>
            <a:ext cx="956430" cy="164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solidFill>
                <a:schemeClr val="tx1"/>
              </a:solidFill>
            </a:endParaRPr>
          </a:p>
        </p:txBody>
      </p:sp>
      <p:sp>
        <p:nvSpPr>
          <p:cNvPr id="5" name="正方形/長方形 4"/>
          <p:cNvSpPr/>
          <p:nvPr/>
        </p:nvSpPr>
        <p:spPr>
          <a:xfrm>
            <a:off x="3707904" y="1033127"/>
            <a:ext cx="1440160" cy="565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smtClean="0">
                <a:solidFill>
                  <a:schemeClr val="tx1"/>
                </a:solidFill>
                <a:latin typeface="ＭＳ 明朝" panose="02020609040205080304" pitchFamily="17" charset="-128"/>
                <a:ea typeface="ＭＳ 明朝" panose="02020609040205080304" pitchFamily="17" charset="-128"/>
              </a:rPr>
              <a:t>Ｒ○○年</a:t>
            </a:r>
            <a:endParaRPr kumimoji="1" lang="ja-JP" altLang="en-US" sz="1050" b="1" dirty="0">
              <a:solidFill>
                <a:schemeClr val="tx1"/>
              </a:solidFill>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62356424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dirty="0"/>
          </a:p>
        </p:txBody>
      </p:sp>
    </p:spTree>
    <p:extLst>
      <p:ext uri="{BB962C8B-B14F-4D97-AF65-F5344CB8AC3E}">
        <p14:creationId xmlns:p14="http://schemas.microsoft.com/office/powerpoint/2010/main" val="2404061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0" y="188640"/>
            <a:ext cx="9144000" cy="6381328"/>
          </a:xfrm>
        </p:spPr>
        <p:txBody>
          <a:bodyPr>
            <a:normAutofit/>
          </a:bodyPr>
          <a:lstStyle/>
          <a:p>
            <a:pPr algn="l"/>
            <a:endParaRPr lang="en-US" altLang="ja-JP" sz="1800" dirty="0" smtClean="0"/>
          </a:p>
          <a:p>
            <a:pPr algn="l"/>
            <a:r>
              <a:rPr lang="ja-JP" altLang="en-US" sz="1800" dirty="0" smtClean="0">
                <a:solidFill>
                  <a:schemeClr val="tx1"/>
                </a:solidFill>
              </a:rPr>
              <a:t>　　</a:t>
            </a:r>
            <a:r>
              <a:rPr lang="ja-JP" altLang="en-US" sz="2200" dirty="0" smtClean="0">
                <a:solidFill>
                  <a:schemeClr val="tx1"/>
                </a:solidFill>
                <a:latin typeface="+mj-ea"/>
                <a:ea typeface="+mj-ea"/>
              </a:rPr>
              <a:t>目地</a:t>
            </a:r>
            <a:r>
              <a:rPr lang="ja-JP" altLang="en-US" sz="2200" dirty="0">
                <a:solidFill>
                  <a:schemeClr val="tx1"/>
                </a:solidFill>
                <a:latin typeface="+mj-ea"/>
                <a:ea typeface="+mj-ea"/>
              </a:rPr>
              <a:t>補修で使用される一般的な材料</a:t>
            </a:r>
            <a:r>
              <a:rPr lang="ja-JP" altLang="en-US" sz="2200" dirty="0" smtClean="0">
                <a:solidFill>
                  <a:schemeClr val="tx1"/>
                </a:solidFill>
                <a:latin typeface="+mj-ea"/>
                <a:ea typeface="+mj-ea"/>
              </a:rPr>
              <a:t>の中で、施工性・経済性等から有利</a:t>
            </a:r>
            <a:endParaRPr lang="en-US" altLang="ja-JP" sz="2200" dirty="0" smtClean="0">
              <a:solidFill>
                <a:schemeClr val="tx1"/>
              </a:solidFill>
              <a:latin typeface="+mj-ea"/>
              <a:ea typeface="+mj-ea"/>
            </a:endParaRPr>
          </a:p>
          <a:p>
            <a:pPr algn="l"/>
            <a:r>
              <a:rPr lang="ja-JP" altLang="en-US" sz="2200" dirty="0">
                <a:solidFill>
                  <a:schemeClr val="tx1"/>
                </a:solidFill>
                <a:latin typeface="+mj-ea"/>
                <a:ea typeface="+mj-ea"/>
              </a:rPr>
              <a:t>　</a:t>
            </a:r>
            <a:r>
              <a:rPr lang="ja-JP" altLang="en-US" sz="2200" dirty="0" smtClean="0">
                <a:solidFill>
                  <a:schemeClr val="tx1"/>
                </a:solidFill>
                <a:latin typeface="+mj-ea"/>
                <a:ea typeface="+mj-ea"/>
              </a:rPr>
              <a:t>となる</a:t>
            </a:r>
            <a:r>
              <a:rPr lang="ja-JP" altLang="en-US" sz="2200" dirty="0">
                <a:solidFill>
                  <a:schemeClr val="tx1"/>
                </a:solidFill>
                <a:latin typeface="+mj-ea"/>
                <a:ea typeface="+mj-ea"/>
              </a:rPr>
              <a:t>２</a:t>
            </a:r>
            <a:r>
              <a:rPr lang="ja-JP" altLang="en-US" sz="2200" dirty="0" smtClean="0">
                <a:solidFill>
                  <a:schemeClr val="tx1"/>
                </a:solidFill>
                <a:latin typeface="+mj-ea"/>
                <a:ea typeface="+mj-ea"/>
              </a:rPr>
              <a:t>材料及びテープタイプ２種類を選定。</a:t>
            </a:r>
            <a:endParaRPr lang="en-US" altLang="ja-JP" sz="2200" dirty="0" smtClean="0">
              <a:solidFill>
                <a:schemeClr val="tx1"/>
              </a:solidFill>
              <a:latin typeface="+mj-ea"/>
              <a:ea typeface="+mj-ea"/>
            </a:endParaRPr>
          </a:p>
          <a:p>
            <a:pPr algn="l"/>
            <a:r>
              <a:rPr lang="ja-JP" altLang="en-US" sz="1800" dirty="0" smtClean="0">
                <a:solidFill>
                  <a:schemeClr val="tx1"/>
                </a:solidFill>
                <a:latin typeface="+mj-ea"/>
                <a:ea typeface="+mj-ea"/>
              </a:rPr>
              <a:t>　</a:t>
            </a:r>
            <a:endParaRPr kumimoji="1" lang="ja-JP" altLang="en-US" sz="1800" dirty="0">
              <a:solidFill>
                <a:schemeClr val="tx1"/>
              </a:solidFill>
            </a:endParaRPr>
          </a:p>
        </p:txBody>
      </p:sp>
      <p:sp>
        <p:nvSpPr>
          <p:cNvPr id="4" name="タイトル 1"/>
          <p:cNvSpPr txBox="1">
            <a:spLocks/>
          </p:cNvSpPr>
          <p:nvPr/>
        </p:nvSpPr>
        <p:spPr>
          <a:xfrm>
            <a:off x="0" y="-27384"/>
            <a:ext cx="9144000" cy="720080"/>
          </a:xfrm>
          <a:prstGeom prst="rect">
            <a:avLst/>
          </a:prstGeom>
          <a:noFill/>
          <a:ln w="25400">
            <a:noFill/>
          </a:ln>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000" b="1" i="0" u="none" strike="noStrike" kern="1200" cap="none" spc="0" normalizeH="0" baseline="0" noProof="0" dirty="0" smtClean="0">
                <a:ln>
                  <a:noFill/>
                </a:ln>
                <a:solidFill>
                  <a:schemeClr val="tx1"/>
                </a:solidFill>
                <a:effectLst/>
                <a:uLnTx/>
                <a:uFillTx/>
                <a:latin typeface="+mj-lt"/>
                <a:ea typeface="+mj-ea"/>
                <a:cs typeface="+mj-cs"/>
              </a:rPr>
              <a:t>１－３　材料の選定</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31640" y="2060848"/>
            <a:ext cx="864096" cy="984666"/>
          </a:xfrm>
          <a:prstGeom prst="rect">
            <a:avLst/>
          </a:prstGeom>
          <a:noFill/>
          <a:ln w="1">
            <a:noFill/>
            <a:miter lim="800000"/>
            <a:headEnd/>
            <a:tailEnd type="none" w="med" len="med"/>
          </a:ln>
          <a:effectLst/>
        </p:spPr>
      </p:pic>
      <p:pic>
        <p:nvPicPr>
          <p:cNvPr id="8" name="図 7" descr="img-601141038-000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400000">
            <a:off x="288940" y="2095436"/>
            <a:ext cx="1115713" cy="902521"/>
          </a:xfrm>
          <a:prstGeom prst="rect">
            <a:avLst/>
          </a:prstGeom>
        </p:spPr>
      </p:pic>
      <p:pic>
        <p:nvPicPr>
          <p:cNvPr id="9"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31840" y="2013223"/>
            <a:ext cx="732379" cy="1100813"/>
          </a:xfrm>
          <a:prstGeom prst="rect">
            <a:avLst/>
          </a:prstGeom>
          <a:noFill/>
          <a:ln w="1">
            <a:noFill/>
            <a:miter lim="800000"/>
            <a:headEnd/>
            <a:tailEnd type="none" w="med" len="med"/>
          </a:ln>
          <a:effectLst/>
        </p:spPr>
      </p:pic>
      <p:pic>
        <p:nvPicPr>
          <p:cNvPr id="205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77422" y="2026940"/>
            <a:ext cx="1311002" cy="1130090"/>
          </a:xfrm>
          <a:prstGeom prst="rect">
            <a:avLst/>
          </a:prstGeom>
          <a:noFill/>
          <a:ln w="9525">
            <a:noFill/>
            <a:miter lim="800000"/>
            <a:headEnd/>
            <a:tailEnd/>
          </a:ln>
        </p:spPr>
      </p:pic>
      <p:graphicFrame>
        <p:nvGraphicFramePr>
          <p:cNvPr id="11" name="表 10"/>
          <p:cNvGraphicFramePr>
            <a:graphicFrameLocks noGrp="1"/>
          </p:cNvGraphicFramePr>
          <p:nvPr>
            <p:extLst>
              <p:ext uri="{D42A27DB-BD31-4B8C-83A1-F6EECF244321}">
                <p14:modId xmlns:p14="http://schemas.microsoft.com/office/powerpoint/2010/main" val="1371276218"/>
              </p:ext>
            </p:extLst>
          </p:nvPr>
        </p:nvGraphicFramePr>
        <p:xfrm>
          <a:off x="395536" y="1412776"/>
          <a:ext cx="8496944" cy="5301473"/>
        </p:xfrm>
        <a:graphic>
          <a:graphicData uri="http://schemas.openxmlformats.org/drawingml/2006/table">
            <a:tbl>
              <a:tblPr/>
              <a:tblGrid>
                <a:gridCol w="2160240"/>
                <a:gridCol w="2016224"/>
                <a:gridCol w="2160240"/>
                <a:gridCol w="2160240"/>
              </a:tblGrid>
              <a:tr h="360040">
                <a:tc gridSpan="4">
                  <a:txBody>
                    <a:bodyPr/>
                    <a:lstStyle/>
                    <a:p>
                      <a:pPr algn="ctr" fontAlgn="ctr"/>
                      <a:r>
                        <a:rPr lang="zh-TW" altLang="en-US" sz="1400" b="1" i="0" u="none" strike="noStrike" dirty="0" smtClean="0">
                          <a:solidFill>
                            <a:srgbClr val="000000"/>
                          </a:solidFill>
                          <a:latin typeface="ＭＳ Ｐゴシック" pitchFamily="50" charset="-128"/>
                          <a:ea typeface="ＭＳ Ｐゴシック" pitchFamily="50" charset="-128"/>
                        </a:rPr>
                        <a:t>補</a:t>
                      </a:r>
                      <a:r>
                        <a:rPr lang="zh-TW" altLang="en-US" sz="1400" b="1" i="0" u="none" strike="noStrike" dirty="0">
                          <a:solidFill>
                            <a:srgbClr val="000000"/>
                          </a:solidFill>
                          <a:latin typeface="ＭＳ Ｐゴシック" pitchFamily="50" charset="-128"/>
                          <a:ea typeface="ＭＳ Ｐゴシック" pitchFamily="50" charset="-128"/>
                        </a:rPr>
                        <a:t>　修　材　</a:t>
                      </a:r>
                      <a:r>
                        <a:rPr lang="zh-TW" altLang="en-US" sz="1400" b="1" i="0" u="none" strike="noStrike" dirty="0" smtClean="0">
                          <a:solidFill>
                            <a:srgbClr val="000000"/>
                          </a:solidFill>
                          <a:latin typeface="ＭＳ Ｐゴシック" pitchFamily="50" charset="-128"/>
                          <a:ea typeface="ＭＳ Ｐゴシック" pitchFamily="50" charset="-128"/>
                        </a:rPr>
                        <a:t>料</a:t>
                      </a:r>
                      <a:r>
                        <a:rPr lang="ja-JP" altLang="en-US" sz="1400" b="1" i="0" u="none" strike="noStrike" dirty="0" smtClean="0">
                          <a:solidFill>
                            <a:srgbClr val="000000"/>
                          </a:solidFill>
                          <a:latin typeface="ＭＳ Ｐゴシック" pitchFamily="50" charset="-128"/>
                          <a:ea typeface="ＭＳ Ｐゴシック" pitchFamily="50" charset="-128"/>
                        </a:rPr>
                        <a:t>　（例）</a:t>
                      </a:r>
                      <a:endParaRPr lang="zh-TW" altLang="en-US" sz="1400" b="1" i="0" u="none" strike="noStrike" dirty="0">
                        <a:solidFill>
                          <a:srgbClr val="000000"/>
                        </a:solidFill>
                        <a:latin typeface="ＭＳ Ｐゴシック" pitchFamily="50" charset="-128"/>
                        <a:ea typeface="ＭＳ Ｐゴシック" pitchFamily="50" charset="-12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182873">
                <a:tc>
                  <a:txBody>
                    <a:bodyPr/>
                    <a:lstStyle/>
                    <a:p>
                      <a:pPr algn="l" fontAlgn="ctr"/>
                      <a:r>
                        <a:rPr lang="ja-JP" altLang="en-US" sz="1100" b="1" i="0" u="none" strike="noStrike" dirty="0" smtClean="0">
                          <a:solidFill>
                            <a:srgbClr val="000000"/>
                          </a:solidFill>
                          <a:latin typeface="ＭＳ Ｐゴシック"/>
                        </a:rPr>
                        <a:t>    シーリング材</a:t>
                      </a:r>
                      <a:r>
                        <a:rPr lang="ja-JP" altLang="en-US" sz="1100" b="1" i="0" u="none" strike="noStrike" dirty="0">
                          <a:solidFill>
                            <a:srgbClr val="000000"/>
                          </a:solidFill>
                          <a:latin typeface="ＭＳ Ｐゴシック"/>
                        </a:rPr>
                        <a:t>（変成シリコーン）</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100" b="1" i="0" u="none" strike="noStrike" dirty="0" smtClean="0">
                          <a:solidFill>
                            <a:srgbClr val="000000"/>
                          </a:solidFill>
                          <a:latin typeface="ＭＳ Ｐゴシック"/>
                        </a:rPr>
                        <a:t>通常</a:t>
                      </a:r>
                      <a:r>
                        <a:rPr lang="ja-JP" altLang="en-US" sz="1100" b="1" i="0" u="none" strike="noStrike" dirty="0">
                          <a:solidFill>
                            <a:srgbClr val="000000"/>
                          </a:solidFill>
                          <a:latin typeface="ＭＳ Ｐゴシック"/>
                        </a:rPr>
                        <a:t>モルタル</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100" b="1" i="0" u="none" strike="noStrike" dirty="0" smtClean="0">
                          <a:solidFill>
                            <a:srgbClr val="000000"/>
                          </a:solidFill>
                          <a:latin typeface="ＭＳ Ｐゴシック"/>
                        </a:rPr>
                        <a:t>テープタイプ①</a:t>
                      </a:r>
                      <a:endParaRPr lang="ja-JP" altLang="en-US" sz="1100" b="1" i="0" u="none" strike="noStrike" dirty="0">
                        <a:solidFill>
                          <a:srgbClr val="000000"/>
                        </a:solidFill>
                        <a:latin typeface="ＭＳ Ｐゴシック"/>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100" b="1" i="0" u="none" strike="noStrike" dirty="0" smtClean="0">
                          <a:solidFill>
                            <a:srgbClr val="000000"/>
                          </a:solidFill>
                          <a:latin typeface="ＭＳ Ｐゴシック"/>
                        </a:rPr>
                        <a:t>テープタイプ②</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11140">
                <a:tc>
                  <a:txBody>
                    <a:bodyPr/>
                    <a:lstStyle/>
                    <a:p>
                      <a:pPr algn="l" fontAlgn="ctr"/>
                      <a:r>
                        <a:rPr lang="ja-JP" altLang="en-US" sz="1100" b="0" i="0" u="none" strike="noStrike" dirty="0">
                          <a:solidFill>
                            <a:srgbClr val="000000"/>
                          </a:solidFill>
                          <a:latin typeface="ＭＳ Ｐゴシック"/>
                        </a:rPr>
                        <a:t>　</a:t>
                      </a:r>
                    </a:p>
                    <a:p>
                      <a:pPr algn="l" fontAlgn="ctr"/>
                      <a:r>
                        <a:rPr lang="ja-JP" altLang="en-US" sz="1100" b="0" i="0" u="none" strike="noStrike" dirty="0">
                          <a:solidFill>
                            <a:srgbClr val="000000"/>
                          </a:solidFill>
                          <a:latin typeface="ＭＳ Ｐゴシック"/>
                        </a:rPr>
                        <a:t>　</a:t>
                      </a:r>
                    </a:p>
                  </a:txBody>
                  <a:tcPr marL="0" marR="0" marT="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dirty="0">
                          <a:solidFill>
                            <a:srgbClr val="000000"/>
                          </a:solidFill>
                          <a:latin typeface="ＭＳ Ｐゴシック"/>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kumimoji="1" lang="ja-JP" altLang="en-US" dirty="0"/>
                    </a:p>
                  </a:txBody>
                  <a:tcPr marL="0" marR="0" marT="0"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kumimoji="1" lang="ja-JP" altLang="en-US" dirty="0"/>
                    </a:p>
                  </a:txBody>
                  <a:tcPr marL="0" marR="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6283">
                <a:tc gridSpan="4">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400" b="1" i="0" u="none" strike="noStrike" dirty="0">
                          <a:solidFill>
                            <a:srgbClr val="000000"/>
                          </a:solidFill>
                          <a:latin typeface="ＭＳ Ｐゴシック"/>
                        </a:rPr>
                        <a:t>経　　　済　　　</a:t>
                      </a:r>
                      <a:r>
                        <a:rPr lang="ja-JP" altLang="en-US" sz="1400" b="1" i="0" u="none" strike="noStrike" dirty="0" smtClean="0">
                          <a:solidFill>
                            <a:srgbClr val="000000"/>
                          </a:solidFill>
                          <a:latin typeface="ＭＳ Ｐゴシック"/>
                        </a:rPr>
                        <a:t>性</a:t>
                      </a:r>
                      <a:endParaRPr lang="ja-JP" altLang="en-US" sz="1400" b="1" dirty="0" smtClean="0">
                        <a:solidFill>
                          <a:srgbClr val="FF0000"/>
                        </a:solidFill>
                      </a:endParaRPr>
                    </a:p>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400" b="1" i="0" u="none" strike="noStrike" baseline="0" dirty="0" smtClean="0">
                          <a:solidFill>
                            <a:srgbClr val="FF0000"/>
                          </a:solidFill>
                          <a:latin typeface="ＭＳ Ｐゴシック"/>
                        </a:rPr>
                        <a:t>※</a:t>
                      </a:r>
                      <a:r>
                        <a:rPr lang="ja-JP" altLang="en-US" sz="1400" b="1" i="0" u="none" strike="noStrike" baseline="0" dirty="0">
                          <a:solidFill>
                            <a:srgbClr val="FF0000"/>
                          </a:solidFill>
                          <a:latin typeface="ＭＳ Ｐゴシック"/>
                        </a:rPr>
                        <a:t>１</a:t>
                      </a:r>
                      <a:r>
                        <a:rPr lang="ja-JP" altLang="en-US" sz="1400" b="1" i="0" u="none" strike="noStrike" baseline="0" dirty="0" smtClean="0">
                          <a:solidFill>
                            <a:srgbClr val="FF0000"/>
                          </a:solidFill>
                          <a:latin typeface="ＭＳ Ｐゴシック"/>
                        </a:rPr>
                        <a:t>）</a:t>
                      </a:r>
                      <a:r>
                        <a:rPr lang="ja-JP" altLang="en-US" sz="1400" b="1" dirty="0" smtClean="0">
                          <a:solidFill>
                            <a:srgbClr val="FF0000"/>
                          </a:solidFill>
                        </a:rPr>
                        <a:t>４５０</a:t>
                      </a:r>
                      <a:r>
                        <a:rPr lang="en-US" altLang="ja-JP" sz="1400" b="1" dirty="0" smtClean="0">
                          <a:solidFill>
                            <a:srgbClr val="FF0000"/>
                          </a:solidFill>
                        </a:rPr>
                        <a:t>×</a:t>
                      </a:r>
                      <a:r>
                        <a:rPr lang="ja-JP" altLang="en-US" sz="1400" b="1" dirty="0" smtClean="0">
                          <a:solidFill>
                            <a:srgbClr val="FF0000"/>
                          </a:solidFill>
                        </a:rPr>
                        <a:t>４５０の水路で３目地補修した場合の目安単価</a:t>
                      </a:r>
                      <a:endParaRPr lang="ja-JP" altLang="en-US" sz="1400" b="0" i="0" u="none" strike="noStrike" baseline="0" dirty="0">
                        <a:solidFill>
                          <a:srgbClr val="000000"/>
                        </a:solidFill>
                        <a:latin typeface="ＭＳ Ｐゴシック"/>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246650">
                <a:tc>
                  <a:txBody>
                    <a:bodyPr/>
                    <a:lstStyle/>
                    <a:p>
                      <a:pPr algn="l" fontAlgn="ctr"/>
                      <a:r>
                        <a:rPr lang="ja-JP" altLang="en-US" sz="1600" b="0" i="0" u="none" strike="noStrike" dirty="0" smtClean="0">
                          <a:solidFill>
                            <a:srgbClr val="000000"/>
                          </a:solidFill>
                          <a:latin typeface="ＭＳ Ｐゴシック"/>
                        </a:rPr>
                        <a:t> 　　　　参考価格</a:t>
                      </a:r>
                      <a:endParaRPr lang="ja-JP" altLang="en-US" sz="1600" b="0" i="0" u="none" strike="noStrike" dirty="0">
                        <a:solidFill>
                          <a:srgbClr val="000000"/>
                        </a:solidFill>
                        <a:latin typeface="ＭＳ Ｐゴシック"/>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ctr"/>
                      <a:r>
                        <a:rPr lang="ja-JP" altLang="en-US" sz="1600" b="0" i="0" u="none" strike="noStrike" dirty="0" smtClean="0">
                          <a:solidFill>
                            <a:srgbClr val="000000"/>
                          </a:solidFill>
                          <a:latin typeface="ＭＳ Ｐゴシック"/>
                        </a:rPr>
                        <a:t>　　　　参考価格</a:t>
                      </a:r>
                      <a:endParaRPr lang="ja-JP" altLang="en-US" sz="1600" b="0" i="0" u="none" strike="noStrike" dirty="0">
                        <a:solidFill>
                          <a:srgbClr val="000000"/>
                        </a:solidFill>
                        <a:latin typeface="ＭＳ Ｐゴシック"/>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ctr"/>
                      <a:r>
                        <a:rPr lang="ja-JP" altLang="en-US" sz="1600" b="0" i="0" u="none" strike="noStrike" dirty="0" smtClean="0">
                          <a:solidFill>
                            <a:srgbClr val="000000"/>
                          </a:solidFill>
                          <a:latin typeface="ＭＳ Ｐゴシック"/>
                        </a:rPr>
                        <a:t>　　　　</a:t>
                      </a:r>
                      <a:r>
                        <a:rPr lang="ja-JP" altLang="en-US" sz="1600" b="0" i="0" u="none" strike="noStrike" baseline="0" dirty="0" smtClean="0">
                          <a:solidFill>
                            <a:srgbClr val="000000"/>
                          </a:solidFill>
                          <a:latin typeface="ＭＳ Ｐゴシック"/>
                        </a:rPr>
                        <a:t> </a:t>
                      </a:r>
                      <a:r>
                        <a:rPr lang="ja-JP" altLang="en-US" sz="1600" b="0" i="0" u="none" strike="noStrike" dirty="0" smtClean="0">
                          <a:solidFill>
                            <a:srgbClr val="000000"/>
                          </a:solidFill>
                          <a:latin typeface="ＭＳ Ｐゴシック"/>
                        </a:rPr>
                        <a:t>参考価格</a:t>
                      </a:r>
                      <a:endParaRPr lang="ja-JP" altLang="en-US" sz="1600" b="0" i="0" u="none" strike="noStrike" dirty="0">
                        <a:solidFill>
                          <a:srgbClr val="000000"/>
                        </a:solidFill>
                        <a:latin typeface="ＭＳ Ｐゴシック"/>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r>
                        <a:rPr kumimoji="1" lang="ja-JP" altLang="en-US" sz="1600" dirty="0" smtClean="0"/>
                        <a:t>　　　　参考価格</a:t>
                      </a:r>
                      <a:endParaRPr kumimoji="1" lang="ja-JP" altLang="en-US" sz="1600" dirty="0"/>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46650">
                <a:tc>
                  <a:txBody>
                    <a:bodyPr/>
                    <a:lstStyle/>
                    <a:p>
                      <a:pPr algn="ctr" fontAlgn="ctr"/>
                      <a:r>
                        <a:rPr lang="ja-JP" altLang="en-US" sz="1600" b="0" i="0" u="none" strike="noStrike" dirty="0" smtClean="0">
                          <a:solidFill>
                            <a:srgbClr val="000000"/>
                          </a:solidFill>
                          <a:latin typeface="ＭＳ Ｐゴシック"/>
                        </a:rPr>
                        <a:t>２，３００円</a:t>
                      </a:r>
                      <a:endParaRPr lang="ja-JP" altLang="en-US" sz="1600" b="0" i="0" u="none" strike="noStrike" dirty="0">
                        <a:solidFill>
                          <a:srgbClr val="000000"/>
                        </a:solidFill>
                        <a:latin typeface="ＭＳ Ｐゴシック"/>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ja-JP" altLang="en-US" sz="1600" b="0" i="0" u="none" strike="noStrike" dirty="0" smtClean="0">
                          <a:solidFill>
                            <a:srgbClr val="000000"/>
                          </a:solidFill>
                          <a:latin typeface="ＭＳ Ｐゴシック"/>
                        </a:rPr>
                        <a:t>３００円</a:t>
                      </a:r>
                      <a:endParaRPr lang="ja-JP" altLang="en-US" sz="1600" b="0" i="0" u="none" strike="noStrike" dirty="0">
                        <a:solidFill>
                          <a:srgbClr val="000000"/>
                        </a:solidFill>
                        <a:latin typeface="ＭＳ Ｐゴシック"/>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ja-JP" altLang="en-US" sz="1600" b="0" i="0" u="none" strike="noStrike" dirty="0" smtClean="0">
                          <a:solidFill>
                            <a:srgbClr val="000000"/>
                          </a:solidFill>
                          <a:latin typeface="ＭＳ Ｐゴシック"/>
                        </a:rPr>
                        <a:t>６，６００円</a:t>
                      </a:r>
                      <a:endParaRPr lang="ja-JP" altLang="en-US" sz="1600" b="0" i="0" u="none" strike="noStrike" dirty="0">
                        <a:solidFill>
                          <a:srgbClr val="000000"/>
                        </a:solidFill>
                        <a:latin typeface="ＭＳ Ｐゴシック"/>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a:r>
                        <a:rPr kumimoji="1" lang="ja-JP" altLang="en-US" sz="1600" dirty="0" smtClean="0"/>
                        <a:t>１１，５００円</a:t>
                      </a:r>
                      <a:endParaRPr kumimoji="1" lang="ja-JP" altLang="en-US" sz="1600" dirty="0"/>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77480">
                <a:tc>
                  <a:txBody>
                    <a:bodyPr/>
                    <a:lstStyle/>
                    <a:p>
                      <a:pPr algn="ctr" fontAlgn="ctr"/>
                      <a:r>
                        <a:rPr lang="ja-JP" altLang="en-US" sz="1800" b="0" i="0" u="none" strike="noStrike" dirty="0">
                          <a:solidFill>
                            <a:srgbClr val="000000"/>
                          </a:solidFill>
                          <a:latin typeface="ＭＳ Ｐゴシック"/>
                        </a:rPr>
                        <a:t>○</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ja-JP" altLang="en-US" sz="1800" b="0" i="0" u="none" strike="noStrike" dirty="0">
                          <a:solidFill>
                            <a:srgbClr val="000000"/>
                          </a:solidFill>
                          <a:latin typeface="ＭＳ Ｐゴシック"/>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ja-JP" altLang="en-US" sz="1800" b="0" i="0" u="none" strike="noStrike" dirty="0" smtClean="0">
                          <a:solidFill>
                            <a:srgbClr val="000000"/>
                          </a:solidFill>
                          <a:latin typeface="ＭＳ Ｐゴシック"/>
                        </a:rPr>
                        <a:t>△</a:t>
                      </a:r>
                      <a:endParaRPr lang="ja-JP" altLang="en-US" sz="1800" b="0" i="0" u="none" strike="noStrike" dirty="0">
                        <a:solidFill>
                          <a:srgbClr val="000000"/>
                        </a:solidFill>
                        <a:latin typeface="ＭＳ Ｐゴシック"/>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800" b="0" i="0" u="none" strike="noStrike" dirty="0" smtClean="0">
                          <a:solidFill>
                            <a:srgbClr val="000000"/>
                          </a:solidFill>
                          <a:latin typeface="ＭＳ Ｐゴシック"/>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486283">
                <a:tc gridSpan="4">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400" b="1" i="0" u="none" strike="noStrike" dirty="0">
                          <a:solidFill>
                            <a:srgbClr val="000000"/>
                          </a:solidFill>
                          <a:latin typeface="ＭＳ Ｐゴシック"/>
                        </a:rPr>
                        <a:t>施　　　工　　　</a:t>
                      </a:r>
                      <a:r>
                        <a:rPr lang="ja-JP" altLang="en-US" sz="1400" b="1" i="0" u="none" strike="noStrike" dirty="0" smtClean="0">
                          <a:solidFill>
                            <a:srgbClr val="000000"/>
                          </a:solidFill>
                          <a:latin typeface="ＭＳ Ｐゴシック"/>
                        </a:rPr>
                        <a:t>性</a:t>
                      </a:r>
                      <a:endParaRPr lang="en-US" altLang="ja-JP" sz="1400" b="1" i="0" u="none" strike="noStrike" dirty="0" smtClean="0">
                        <a:solidFill>
                          <a:srgbClr val="000000"/>
                        </a:solidFill>
                        <a:latin typeface="ＭＳ Ｐゴシック"/>
                      </a:endParaRPr>
                    </a:p>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400" b="0" i="0" u="none" strike="noStrike" dirty="0" smtClean="0">
                          <a:solidFill>
                            <a:srgbClr val="000000"/>
                          </a:solidFill>
                          <a:latin typeface="ＭＳ Ｐゴシック"/>
                        </a:rPr>
                        <a:t>　　　</a:t>
                      </a:r>
                      <a:r>
                        <a:rPr lang="en-US" altLang="ja-JP" sz="1400" b="1" i="0" u="none" strike="noStrike" baseline="0" dirty="0" smtClean="0">
                          <a:solidFill>
                            <a:srgbClr val="FF0000"/>
                          </a:solidFill>
                          <a:latin typeface="ＭＳ Ｐゴシック"/>
                        </a:rPr>
                        <a:t>※</a:t>
                      </a:r>
                      <a:r>
                        <a:rPr lang="ja-JP" altLang="en-US" sz="1400" b="1" i="0" u="none" strike="noStrike" baseline="0" dirty="0" smtClean="0">
                          <a:solidFill>
                            <a:srgbClr val="FF0000"/>
                          </a:solidFill>
                          <a:latin typeface="ＭＳ Ｐゴシック"/>
                        </a:rPr>
                        <a:t>２）</a:t>
                      </a:r>
                      <a:r>
                        <a:rPr lang="ja-JP" altLang="en-US" sz="1400" b="1" dirty="0" smtClean="0">
                          <a:solidFill>
                            <a:srgbClr val="FF0000"/>
                          </a:solidFill>
                        </a:rPr>
                        <a:t>施工性は実作業で判断</a:t>
                      </a:r>
                      <a:endParaRPr lang="ja-JP" altLang="en-US" sz="1400" b="0" i="0" u="none" strike="noStrike" baseline="0" dirty="0">
                        <a:solidFill>
                          <a:srgbClr val="000000"/>
                        </a:solidFill>
                        <a:latin typeface="ＭＳ Ｐゴシック"/>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438548">
                <a:tc>
                  <a:txBody>
                    <a:bodyPr/>
                    <a:lstStyle/>
                    <a:p>
                      <a:pPr algn="ctr" fontAlgn="ctr"/>
                      <a:r>
                        <a:rPr lang="ja-JP" altLang="en-US" sz="1800" b="0" i="0" u="none" strike="noStrike" dirty="0">
                          <a:solidFill>
                            <a:srgbClr val="000000"/>
                          </a:solidFill>
                          <a:latin typeface="ＭＳ Ｐゴシック"/>
                        </a:rPr>
                        <a:t>○</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0" i="0" u="none" strike="noStrike" dirty="0">
                          <a:solidFill>
                            <a:srgbClr val="000000"/>
                          </a:solidFill>
                          <a:latin typeface="ＭＳ Ｐゴシック"/>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0" i="0" u="none" strike="noStrike" dirty="0" smtClean="0">
                          <a:solidFill>
                            <a:srgbClr val="000000"/>
                          </a:solidFill>
                          <a:latin typeface="ＭＳ Ｐゴシック"/>
                        </a:rPr>
                        <a:t>○</a:t>
                      </a:r>
                      <a:endParaRPr lang="ja-JP" altLang="en-US" sz="1800" b="0" i="0" u="none" strike="noStrike" dirty="0">
                        <a:solidFill>
                          <a:srgbClr val="000000"/>
                        </a:solidFill>
                        <a:latin typeface="ＭＳ Ｐゴシック"/>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kumimoji="1" lang="ja-JP" altLang="en-US" dirty="0" smtClean="0"/>
                        <a:t>△</a:t>
                      </a:r>
                      <a:endParaRPr kumimoji="1" lang="ja-JP" altLang="en-US" dirty="0"/>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4932">
                <a:tc gridSpan="4">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400" b="1" i="0" u="none" strike="noStrike" dirty="0" smtClean="0">
                          <a:solidFill>
                            <a:srgbClr val="000000"/>
                          </a:solidFill>
                          <a:latin typeface="+mn-ea"/>
                          <a:ea typeface="+mn-ea"/>
                        </a:rPr>
                        <a:t>耐　　用　　年　　数</a:t>
                      </a:r>
                      <a:endParaRPr lang="en-US" altLang="ja-JP" sz="1400" b="1" i="0" u="none" strike="noStrike" dirty="0" smtClean="0">
                        <a:solidFill>
                          <a:srgbClr val="000000"/>
                        </a:solidFill>
                        <a:latin typeface="+mn-ea"/>
                        <a:ea typeface="+mn-ea"/>
                      </a:endParaRPr>
                    </a:p>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400" b="0" i="0" u="none" strike="noStrike" dirty="0" smtClean="0">
                          <a:solidFill>
                            <a:srgbClr val="000000"/>
                          </a:solidFill>
                          <a:latin typeface="+mn-ea"/>
                          <a:ea typeface="+mn-ea"/>
                        </a:rPr>
                        <a:t>　　　</a:t>
                      </a:r>
                      <a:r>
                        <a:rPr lang="en-US" altLang="ja-JP" sz="1400" b="1" i="0" u="none" strike="noStrike" baseline="0" dirty="0" smtClean="0">
                          <a:solidFill>
                            <a:srgbClr val="FF0000"/>
                          </a:solidFill>
                          <a:latin typeface="+mn-ea"/>
                          <a:ea typeface="+mn-ea"/>
                        </a:rPr>
                        <a:t>※</a:t>
                      </a:r>
                      <a:r>
                        <a:rPr lang="ja-JP" altLang="en-US" sz="1400" b="1" i="0" u="none" strike="noStrike" baseline="0" dirty="0" smtClean="0">
                          <a:solidFill>
                            <a:srgbClr val="FF0000"/>
                          </a:solidFill>
                          <a:latin typeface="+mn-ea"/>
                          <a:ea typeface="+mn-ea"/>
                        </a:rPr>
                        <a:t>３）概ねの目安</a:t>
                      </a:r>
                      <a:endParaRPr lang="ja-JP" altLang="en-US" sz="1800" b="0" i="0" u="none" strike="noStrike" dirty="0">
                        <a:solidFill>
                          <a:srgbClr val="000000"/>
                        </a:solidFill>
                        <a:latin typeface="ＭＳ Ｐゴシック"/>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435297">
                <a:tc gridSpan="3">
                  <a:txBody>
                    <a:bodyPr/>
                    <a:lstStyle/>
                    <a:p>
                      <a:pPr algn="ctr" fontAlgn="ctr"/>
                      <a:r>
                        <a:rPr lang="ja-JP" altLang="en-US" sz="1800" b="0" i="0" u="none" strike="noStrike" dirty="0" smtClean="0">
                          <a:solidFill>
                            <a:srgbClr val="000000"/>
                          </a:solidFill>
                          <a:latin typeface="ＭＳ Ｐゴシック"/>
                        </a:rPr>
                        <a:t>１０年程度</a:t>
                      </a:r>
                      <a:endParaRPr lang="ja-JP" altLang="en-US" sz="1800" b="0" i="0" u="none" strike="noStrike" dirty="0">
                        <a:solidFill>
                          <a:srgbClr val="000000"/>
                        </a:solidFill>
                        <a:latin typeface="ＭＳ Ｐゴシック"/>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pPr algn="ctr" fontAlgn="ctr"/>
                      <a:endParaRPr lang="ja-JP" altLang="en-US" sz="1800" b="0" i="0" u="none" strike="noStrike" dirty="0">
                        <a:solidFill>
                          <a:srgbClr val="000000"/>
                        </a:solidFill>
                        <a:latin typeface="ＭＳ Ｐゴシック"/>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800" b="0" i="0" u="none" strike="noStrike" dirty="0" smtClean="0">
                          <a:solidFill>
                            <a:srgbClr val="000000"/>
                          </a:solidFill>
                          <a:latin typeface="ＭＳ Ｐゴシック"/>
                        </a:rPr>
                        <a:t>１７年程度</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5297">
                <a:tc>
                  <a:txBody>
                    <a:bodyPr/>
                    <a:lstStyle/>
                    <a:p>
                      <a:pPr algn="ctr" fontAlgn="ctr"/>
                      <a:r>
                        <a:rPr lang="ja-JP" altLang="en-US" sz="1800" b="0" i="0" u="none" strike="noStrike" dirty="0" smtClean="0">
                          <a:solidFill>
                            <a:srgbClr val="000000"/>
                          </a:solidFill>
                          <a:latin typeface="ＭＳ Ｐゴシック"/>
                        </a:rPr>
                        <a:t>養生２日程度</a:t>
                      </a:r>
                      <a:endParaRPr lang="ja-JP" altLang="en-US" sz="1800" b="0" i="0" u="none" strike="noStrike" dirty="0">
                        <a:solidFill>
                          <a:srgbClr val="000000"/>
                        </a:solidFill>
                        <a:latin typeface="ＭＳ Ｐゴシック"/>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0" i="0" u="none" strike="noStrike" dirty="0" smtClean="0">
                          <a:solidFill>
                            <a:srgbClr val="000000"/>
                          </a:solidFill>
                          <a:latin typeface="ＭＳ Ｐゴシック"/>
                        </a:rPr>
                        <a:t>養生</a:t>
                      </a:r>
                      <a:r>
                        <a:rPr lang="en-US" altLang="ja-JP" sz="1800" b="0" i="0" u="none" strike="noStrike" dirty="0" smtClean="0">
                          <a:solidFill>
                            <a:srgbClr val="000000"/>
                          </a:solidFill>
                          <a:latin typeface="ＭＳ Ｐゴシック"/>
                        </a:rPr>
                        <a:t>3</a:t>
                      </a:r>
                      <a:r>
                        <a:rPr lang="ja-JP" altLang="en-US" sz="1800" b="0" i="0" u="none" strike="noStrike" dirty="0" smtClean="0">
                          <a:solidFill>
                            <a:srgbClr val="000000"/>
                          </a:solidFill>
                          <a:latin typeface="ＭＳ Ｐゴシック"/>
                        </a:rPr>
                        <a:t>日程度</a:t>
                      </a:r>
                      <a:endParaRPr lang="ja-JP" altLang="en-US" sz="1800" b="0" i="0" u="none" strike="noStrike" dirty="0">
                        <a:solidFill>
                          <a:srgbClr val="000000"/>
                        </a:solidFill>
                        <a:latin typeface="ＭＳ Ｐゴシック"/>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0" i="0" u="none" strike="noStrike" dirty="0" smtClean="0">
                          <a:solidFill>
                            <a:srgbClr val="000000"/>
                          </a:solidFill>
                          <a:latin typeface="ＭＳ Ｐゴシック"/>
                        </a:rPr>
                        <a:t>養生なし</a:t>
                      </a:r>
                      <a:endParaRPr lang="ja-JP" altLang="en-US" sz="1800" b="0" i="0" u="none" strike="noStrike" dirty="0">
                        <a:solidFill>
                          <a:srgbClr val="000000"/>
                        </a:solidFill>
                        <a:latin typeface="ＭＳ Ｐゴシック"/>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800" b="0" i="0" u="none" strike="noStrike" dirty="0" smtClean="0">
                          <a:solidFill>
                            <a:srgbClr val="000000"/>
                          </a:solidFill>
                          <a:latin typeface="ＭＳ Ｐゴシック"/>
                        </a:rPr>
                        <a:t>養生２日程度</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 name="図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49458" y="2195903"/>
            <a:ext cx="1279485" cy="735452"/>
          </a:xfrm>
          <a:prstGeom prst="rect">
            <a:avLst/>
          </a:prstGeom>
        </p:spPr>
      </p:pic>
      <p:sp>
        <p:nvSpPr>
          <p:cNvPr id="13" name="正方形/長方形 12"/>
          <p:cNvSpPr/>
          <p:nvPr/>
        </p:nvSpPr>
        <p:spPr>
          <a:xfrm>
            <a:off x="8532440" y="72008"/>
            <a:ext cx="539552" cy="404664"/>
          </a:xfrm>
          <a:prstGeom prst="rect">
            <a:avLst/>
          </a:prstGeom>
          <a:solidFill>
            <a:schemeClr val="bg1"/>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６</a:t>
            </a:r>
            <a:endParaRPr kumimoji="1" lang="ja-JP" altLang="en-US" dirty="0">
              <a:solidFill>
                <a:schemeClr val="tx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ユーザー定義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10217</TotalTime>
  <Words>2344</Words>
  <Application>Microsoft Office PowerPoint</Application>
  <PresentationFormat>画面に合わせる (4:3)</PresentationFormat>
  <Paragraphs>803</Paragraphs>
  <Slides>84</Slides>
  <Notes>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84</vt:i4>
      </vt:variant>
    </vt:vector>
  </HeadingPairs>
  <TitlesOfParts>
    <vt:vector size="91" baseType="lpstr">
      <vt:lpstr>ＭＳ Ｐゴシック</vt:lpstr>
      <vt:lpstr>ＭＳ Ｐ明朝</vt:lpstr>
      <vt:lpstr>ＭＳ 明朝</vt:lpstr>
      <vt:lpstr>Arial</vt:lpstr>
      <vt:lpstr>Calibri</vt:lpstr>
      <vt:lpstr>Wingdings</vt:lpstr>
      <vt:lpstr>Office テーマ</vt:lpstr>
      <vt:lpstr>水 路 目 地 補 修 技 術等 講 習 会 </vt:lpstr>
      <vt:lpstr>－　目　次　－</vt:lpstr>
      <vt:lpstr>PowerPoint プレゼンテーション</vt:lpstr>
      <vt:lpstr>１．水路目地補修等について</vt:lpstr>
      <vt:lpstr>PowerPoint プレゼンテーション</vt:lpstr>
      <vt:lpstr>PowerPoint プレゼンテーション</vt:lpstr>
      <vt:lpstr>PowerPoint プレゼンテーション</vt:lpstr>
      <vt:lpstr>（2）目地に変状を及ぼすコンクリート躯体の伸縮現象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②防草シートの設置  　  防草シートの設置は使用する防草シートのメーカーに確認する必要があるが、共通的に以下の点に留意する。 　・上部と下部の重ねは上部が表となるよう設置する。 　　 横方向の重ねは、雨の流れや風向き等を考慮して設置する。 　・重ね部はメーカーの定める重ね代及び接着方法（専用の接着剤等）にて確実に 　　行う。 　・めくれ防止のため、メーカーの定める端部処理（構造物周辺を含め）を確実に行う。 　・設置にあたっては、広げすぎると風に煽られ作業効率が悪くなることから留意す 　　る。 </vt:lpstr>
      <vt:lpstr>PowerPoint プレゼンテーション</vt:lpstr>
      <vt:lpstr>PowerPoint プレゼンテーション</vt:lpstr>
      <vt:lpstr>３）各工種の説明</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１－12　補修前の注意事項</vt:lpstr>
      <vt:lpstr>PowerPoint プレゼンテーション</vt:lpstr>
      <vt:lpstr>PowerPoint プレゼンテーション</vt:lpstr>
      <vt:lpstr>　２．多面的機能支払交付金に係る 　　　現地施工事例</vt:lpstr>
      <vt:lpstr>PowerPoint プレゼンテーション</vt:lpstr>
      <vt:lpstr>水路の改修</vt:lpstr>
      <vt:lpstr>２－１　施設の長寿命化の施工事例</vt:lpstr>
      <vt:lpstr>土水路をU字溝（防草ｼｰﾄ）</vt:lpstr>
      <vt:lpstr>農道舗装・水路・ため池整備</vt:lpstr>
      <vt:lpstr>２－２　資源向上活動（共同）の施工事例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道路脇の法面が雨水等により 洗掘されている。</vt:lpstr>
      <vt:lpstr>３．ゲート、ポンプの機能保全、 　　補修、更新</vt:lpstr>
      <vt:lpstr>PowerPoint プレゼンテーション</vt:lpstr>
      <vt:lpstr>PowerPoint プレゼンテーション</vt:lpstr>
      <vt:lpstr>PowerPoint プレゼンテーション</vt:lpstr>
      <vt:lpstr>３－２　ゲート、ポンプの補修</vt:lpstr>
      <vt:lpstr>３－３　ゲート、ポンプの更新</vt:lpstr>
      <vt:lpstr>３－４　ゲート類等の保守管理</vt:lpstr>
      <vt:lpstr>PowerPoint プレゼンテーション</vt:lpstr>
      <vt:lpstr>　４．活動における安全対策 </vt:lpstr>
      <vt:lpstr>PowerPoint プレゼンテーション</vt:lpstr>
      <vt:lpstr>PowerPoint プレゼンテーション</vt:lpstr>
      <vt:lpstr>４－２　活動中の事故事例 </vt:lpstr>
      <vt:lpstr>４－２　活動中の事故事例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５．平成３０年度抽出検査結果</vt:lpstr>
      <vt:lpstr>PowerPoint プレゼンテーション</vt:lpstr>
      <vt:lpstr>６．円滑な組織運営のためのポイント</vt:lpstr>
      <vt:lpstr>多面的機能支払共同活動に係る活動記録 整理事例（日当他）</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水　路　目　地　補　修　講　習　会 </dc:title>
  <dc:creator>H33DEA0</dc:creator>
  <cp:lastModifiedBy>nouchimizu</cp:lastModifiedBy>
  <cp:revision>906</cp:revision>
  <cp:lastPrinted>2019-05-14T06:37:03Z</cp:lastPrinted>
  <dcterms:created xsi:type="dcterms:W3CDTF">2014-09-12T02:24:05Z</dcterms:created>
  <dcterms:modified xsi:type="dcterms:W3CDTF">2019-12-19T00:41:39Z</dcterms:modified>
</cp:coreProperties>
</file>